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5"/>
  </p:notesMasterIdLst>
  <p:handoutMasterIdLst>
    <p:handoutMasterId r:id="rId36"/>
  </p:handoutMasterIdLst>
  <p:sldIdLst>
    <p:sldId id="351" r:id="rId3"/>
    <p:sldId id="379" r:id="rId4"/>
    <p:sldId id="404" r:id="rId5"/>
    <p:sldId id="380" r:id="rId6"/>
    <p:sldId id="381" r:id="rId7"/>
    <p:sldId id="412" r:id="rId8"/>
    <p:sldId id="405" r:id="rId9"/>
    <p:sldId id="390" r:id="rId10"/>
    <p:sldId id="391" r:id="rId11"/>
    <p:sldId id="392" r:id="rId12"/>
    <p:sldId id="393" r:id="rId13"/>
    <p:sldId id="394" r:id="rId14"/>
    <p:sldId id="399" r:id="rId15"/>
    <p:sldId id="383" r:id="rId16"/>
    <p:sldId id="409" r:id="rId17"/>
    <p:sldId id="401" r:id="rId18"/>
    <p:sldId id="410" r:id="rId19"/>
    <p:sldId id="384" r:id="rId20"/>
    <p:sldId id="395" r:id="rId21"/>
    <p:sldId id="396" r:id="rId22"/>
    <p:sldId id="397" r:id="rId23"/>
    <p:sldId id="411" r:id="rId24"/>
    <p:sldId id="385" r:id="rId25"/>
    <p:sldId id="406" r:id="rId26"/>
    <p:sldId id="387" r:id="rId27"/>
    <p:sldId id="389" r:id="rId28"/>
    <p:sldId id="269" r:id="rId29"/>
    <p:sldId id="407" r:id="rId30"/>
    <p:sldId id="388" r:id="rId31"/>
    <p:sldId id="408" r:id="rId32"/>
    <p:sldId id="265" r:id="rId33"/>
    <p:sldId id="39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4843"/>
    <a:srgbClr val="FFFFFF"/>
    <a:srgbClr val="F2D4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0" d="100"/>
          <a:sy n="50" d="100"/>
        </p:scale>
        <p:origin x="-276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CFEF68-C489-44A8-8F7E-D8CA5F565F4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775035A-1D07-4337-A754-11356C478D1F}" type="pres">
      <dgm:prSet presAssocID="{8DCFEF68-C489-44A8-8F7E-D8CA5F565F4C}" presName="diagram" presStyleCnt="0">
        <dgm:presLayoutVars>
          <dgm:dir/>
          <dgm:resizeHandles val="exact"/>
        </dgm:presLayoutVars>
      </dgm:prSet>
      <dgm:spPr/>
    </dgm:pt>
  </dgm:ptLst>
  <dgm:cxnLst>
    <dgm:cxn modelId="{A391DE81-70A0-4513-A37F-832060082B74}" type="presOf" srcId="{8DCFEF68-C489-44A8-8F7E-D8CA5F565F4C}" destId="{2775035A-1D07-4337-A754-11356C478D1F}" srcOrd="0" destOrd="0" presId="urn:microsoft.com/office/officeart/2005/8/layout/process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CFEF68-C489-44A8-8F7E-D8CA5F565F4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775035A-1D07-4337-A754-11356C478D1F}" type="pres">
      <dgm:prSet presAssocID="{8DCFEF68-C489-44A8-8F7E-D8CA5F565F4C}" presName="diagram" presStyleCnt="0">
        <dgm:presLayoutVars>
          <dgm:dir/>
          <dgm:resizeHandles val="exact"/>
        </dgm:presLayoutVars>
      </dgm:prSet>
      <dgm:spPr/>
    </dgm:pt>
  </dgm:ptLst>
  <dgm:cxnLst>
    <dgm:cxn modelId="{A391DE81-70A0-4513-A37F-832060082B74}" type="presOf" srcId="{8DCFEF68-C489-44A8-8F7E-D8CA5F565F4C}" destId="{2775035A-1D07-4337-A754-11356C478D1F}" srcOrd="0" destOrd="0" presId="urn:microsoft.com/office/officeart/2005/8/layout/process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CFEF68-C489-44A8-8F7E-D8CA5F565F4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775035A-1D07-4337-A754-11356C478D1F}" type="pres">
      <dgm:prSet presAssocID="{8DCFEF68-C489-44A8-8F7E-D8CA5F565F4C}" presName="diagram" presStyleCnt="0">
        <dgm:presLayoutVars>
          <dgm:dir/>
          <dgm:resizeHandles val="exact"/>
        </dgm:presLayoutVars>
      </dgm:prSet>
      <dgm:spPr/>
    </dgm:pt>
  </dgm:ptLst>
  <dgm:cxnLst>
    <dgm:cxn modelId="{A391DE81-70A0-4513-A37F-832060082B74}" type="presOf" srcId="{8DCFEF68-C489-44A8-8F7E-D8CA5F565F4C}" destId="{2775035A-1D07-4337-A754-11356C478D1F}" srcOrd="0" destOrd="0" presId="urn:microsoft.com/office/officeart/2005/8/layout/process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CFEF68-C489-44A8-8F7E-D8CA5F565F4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775035A-1D07-4337-A754-11356C478D1F}" type="pres">
      <dgm:prSet presAssocID="{8DCFEF68-C489-44A8-8F7E-D8CA5F565F4C}" presName="diagram" presStyleCnt="0">
        <dgm:presLayoutVars>
          <dgm:dir/>
          <dgm:resizeHandles val="exact"/>
        </dgm:presLayoutVars>
      </dgm:prSet>
      <dgm:spPr/>
    </dgm:pt>
  </dgm:ptLst>
  <dgm:cxnLst>
    <dgm:cxn modelId="{A391DE81-70A0-4513-A37F-832060082B74}" type="presOf" srcId="{8DCFEF68-C489-44A8-8F7E-D8CA5F565F4C}" destId="{2775035A-1D07-4337-A754-11356C478D1F}" srcOrd="0" destOrd="0" presId="urn:microsoft.com/office/officeart/2005/8/layout/process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23CEAAF3-9831-450B-8D59-2C09DB96C8FC}" type="datetimeFigureOut">
              <a:rPr lang="en-US" altLang="zh-TW"/>
              <a:pPr/>
              <a:t>6/26/2020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06834459-7356-44BF-850D-8B30C4FB3B6B}" type="slidenum">
              <a:rPr lang="zh-TW"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r>
              <a:rPr lang="zh-TW"/>
              <a:t>
            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r>
              <a:rPr lang="zh-TW"/>
              <a:t>
            </a:t>
            </a:r>
            <a:fld id="{2D50CD79-FC16-4410-AB61-17F26E6D3BC8}" type="datetimeFigureOut">
              <a:rPr lang="zh-TW" altLang="en-US"/>
              <a:pPr/>
              <a:t>2020/6/26</a:t>
            </a:fld>
            <a:r>
              <a:rPr lang="zh-TW"/>
              <a:t>
            </a:t>
            </a:r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zh-TW"/>
              <a:t>
            </a:t>
            </a:r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
              按一下以編輯母片文字樣式
          </a:t>
            </a:r>
          </a:p>
          <a:p>
            <a:pPr lvl="1"/>
            <a:r>
              <a:rPr lang="zh-TW"/>
              <a:t>
              第二層
          </a:t>
            </a:r>
          </a:p>
          <a:p>
            <a:pPr lvl="2"/>
            <a:r>
              <a:rPr lang="zh-TW"/>
              <a:t>
              第三層
          </a:t>
            </a:r>
          </a:p>
          <a:p>
            <a:pPr lvl="3"/>
            <a:r>
              <a:rPr lang="zh-TW"/>
              <a:t>
              第四層
          </a:t>
            </a:r>
          </a:p>
          <a:p>
            <a:pPr lvl="4"/>
            <a:r>
              <a:rPr lang="zh-TW"/>
              <a:t>
              第五層
            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r>
              <a:rPr lang="zh-TW"/>
              <a:t>
            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r>
              <a:rPr lang="zh-TW"/>
              <a:t>
            </a:t>
            </a:r>
            <a:fld id="{0A3C37BE-C303-496D-B5CD-85F2937540FC}" type="slidenum">
              <a:rPr/>
              <a:pPr/>
              <a:t>‹#›</a:t>
            </a:fld>
            <a:r>
              <a:rPr lang="zh-TW"/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/>
              <a:t>
            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/>
              <a:t>
            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 latinLnBrk="0">
              <a:defRPr lang="zh-TW" sz="4400" cap="all" baseline="0"/>
            </a:lvl1pPr>
          </a:lstStyle>
          <a:p>
            <a:r>
              <a:rPr lang="zh-TW" dirty="0"/>
              <a:t>
按一下以編輯母片標題樣式
            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1800"/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dirty="0"/>
              <a:t>按一下以編輯母片副標題樣式
            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endParaRPr 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/>
              <a:t>
            </a:t>
            </a:r>
            <a:fld id="{0FF54DE5-C571-48E8-A5BC-B369434E2F44}" type="slidenum">
              <a:rPr/>
              <a:pPr/>
              <a:t>‹#›</a:t>
            </a:fld>
            <a:r>
              <a:rPr lang="zh-TW"/>
              <a:t>
            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 latinLnBrk="0">
              <a:defRPr lang="zh-TW" sz="3200"/>
            </a:lvl1pPr>
          </a:lstStyle>
          <a:p>
            <a:r>
              <a:rPr lang="zh-TW" dirty="0"/>
              <a:t> 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 latinLnBrk="0">
              <a:buNone/>
              <a:defRPr lang="zh-TW" sz="20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18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dirty="0"/>
              <a:t>按一下以編輯母片文字樣式
          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endParaRPr lang="zh-TW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/>
              <a:t>
            </a:t>
            </a:r>
            <a:fld id="{0FF54DE5-C571-48E8-A5BC-B369434E2F44}" type="slidenum">
              <a:rPr/>
              <a:pPr/>
              <a:t>‹#›</a:t>
            </a:fld>
            <a:r>
              <a:rPr lang="zh-TW"/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zh-TW" dirty="0"/>
              <a:t> 按一下以編輯母片標題樣式</a:t>
            </a:r>
            <a:endParaRPr lang="zh-TW" dirty="0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endParaRPr 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/>
              <a:t>
            </a:t>
            </a:r>
            <a:fld id="{0FF54DE5-C571-48E8-A5BC-B369434E2F44}" type="slidenum">
              <a:rPr/>
              <a:pPr/>
              <a:t>‹#›</a:t>
            </a:fld>
            <a:r>
              <a:rPr lang="zh-TW"/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 hasCustomPrompt="1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zh-TW" altLang="zh-TW" dirty="0"/>
              <a:t> 按一下以編輯母片標題樣式</a:t>
            </a:r>
            <a:endParaRPr lang="zh-TW" dirty="0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endParaRPr 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/>
              <a:t>
            </a:t>
            </a:r>
            <a:fld id="{0FF54DE5-C571-48E8-A5BC-B369434E2F44}" type="slidenum">
              <a:rPr/>
              <a:pPr/>
              <a:t>‹#›</a:t>
            </a:fld>
            <a:r>
              <a:rPr lang="zh-TW"/>
              <a:t>
            </a:t>
            </a:r>
          </a:p>
        </p:txBody>
      </p:sp>
      <p:grpSp>
        <p:nvGrpSpPr>
          <p:cNvPr id="7" name="群組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直線接點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zh-TW" dirty="0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16" y="6090247"/>
            <a:ext cx="2874274" cy="631229"/>
          </a:xfrm>
          <a:prstGeom prst="rect">
            <a:avLst/>
          </a:prstGeom>
        </p:spPr>
      </p:pic>
      <p:sp>
        <p:nvSpPr>
          <p:cNvPr id="10" name="頁尾版面配置區 1"/>
          <p:cNvSpPr txBox="1">
            <a:spLocks/>
          </p:cNvSpPr>
          <p:nvPr userDrawn="1"/>
        </p:nvSpPr>
        <p:spPr>
          <a:xfrm>
            <a:off x="3536070" y="6316033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zh-TW" sz="12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200" dirty="0">
                <a:solidFill>
                  <a:schemeClr val="tx1"/>
                </a:solidFill>
                <a:latin typeface="+mn-lt"/>
                <a:ea typeface="+mn-ea"/>
              </a:rPr>
              <a:t>AI</a:t>
            </a:r>
            <a:r>
              <a:rPr lang="zh-TW" altLang="en-US" sz="1200" dirty="0">
                <a:solidFill>
                  <a:schemeClr val="tx1"/>
                </a:solidFill>
                <a:latin typeface="+mn-lt"/>
                <a:ea typeface="+mn-ea"/>
              </a:rPr>
              <a:t>控制與視覺實驗室</a:t>
            </a:r>
            <a:r>
              <a:rPr lang="en-US" altLang="zh-TW" sz="1200" dirty="0">
                <a:solidFill>
                  <a:schemeClr val="tx1"/>
                </a:solidFill>
                <a:latin typeface="+mn-lt"/>
                <a:ea typeface="+mn-ea"/>
              </a:rPr>
              <a:t>(AICV)</a:t>
            </a:r>
          </a:p>
          <a:p>
            <a:pPr algn="l"/>
            <a:r>
              <a:rPr lang="en-US" altLang="zh-TW" sz="1200" dirty="0">
                <a:solidFill>
                  <a:schemeClr val="tx1"/>
                </a:solidFill>
                <a:latin typeface="+mn-lt"/>
                <a:ea typeface="+mn-ea"/>
              </a:rPr>
              <a:t>	AI</a:t>
            </a:r>
            <a:r>
              <a:rPr lang="zh-TW" altLang="en-US" sz="1200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en-US" altLang="zh-TW" sz="1200" dirty="0">
                <a:solidFill>
                  <a:schemeClr val="tx1"/>
                </a:solidFill>
                <a:latin typeface="+mn-lt"/>
                <a:ea typeface="+mn-ea"/>
              </a:rPr>
              <a:t>Control and Vision </a:t>
            </a:r>
            <a:r>
              <a:rPr lang="en-US" altLang="zh-TW" sz="1200" dirty="0" err="1">
                <a:solidFill>
                  <a:schemeClr val="tx1"/>
                </a:solidFill>
                <a:latin typeface="+mn-lt"/>
                <a:ea typeface="+mn-ea"/>
              </a:rPr>
              <a:t>Labortary</a:t>
            </a:r>
            <a:endParaRPr lang="en-US" altLang="zh-TW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endParaRPr lang="zh-TW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dirty="0"/>
              <a:t>
            </a:t>
            </a:r>
            <a:fld id="{0FF54DE5-C571-48E8-A5BC-B369434E2F44}" type="slidenum">
              <a:rPr lang="en-US" altLang="zh-TW" sz="2400" smtClean="0"/>
              <a:pPr/>
              <a:t>‹#›</a:t>
            </a:fld>
            <a:r>
              <a:rPr lang="zh-TW" altLang="en-US" dirty="0"/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圖片的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直線接點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直線接點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TW" sz="1600" dirty="0"/>
              <a:t>	</a:t>
            </a:r>
            <a:r>
              <a:rPr lang="en-US" altLang="zh-TW" sz="1400" dirty="0"/>
              <a:t>AI</a:t>
            </a:r>
            <a:r>
              <a:rPr lang="zh-TW" altLang="en-US" sz="1400" dirty="0"/>
              <a:t>控制與視覺實驗室</a:t>
            </a:r>
            <a:r>
              <a:rPr lang="en-US" altLang="zh-TW" sz="1400" dirty="0"/>
              <a:t>(AICV)</a:t>
            </a:r>
          </a:p>
          <a:p>
            <a:pPr algn="l"/>
            <a:r>
              <a:rPr lang="en-US" altLang="zh-TW" sz="1400" dirty="0"/>
              <a:t>	AI</a:t>
            </a:r>
            <a:r>
              <a:rPr lang="zh-TW" altLang="en-US" sz="1400" dirty="0"/>
              <a:t> </a:t>
            </a:r>
            <a:r>
              <a:rPr lang="en-US" altLang="zh-TW" sz="1400" dirty="0"/>
              <a:t>Control and Vision </a:t>
            </a:r>
            <a:r>
              <a:rPr lang="en-US" altLang="zh-TW" sz="1400" dirty="0" err="1"/>
              <a:t>Labortary</a:t>
            </a:r>
            <a:r>
              <a:rPr lang="en-US" altLang="zh-TW" sz="1400" dirty="0"/>
              <a:t> </a:t>
            </a:r>
            <a:endParaRPr lang="zh-TW" sz="1400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/>
              <a:t>
            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 latinLnBrk="0">
              <a:defRPr lang="zh-TW" sz="4400" cap="all" baseline="0"/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1800"/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dirty="0"/>
              <a:t>按一下以編輯母片副標題樣式
            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 latinLnBrk="0">
              <a:buNone/>
              <a:defRPr lang="zh-TW"/>
            </a:lvl1pPr>
          </a:lstStyle>
          <a:p>
            <a:r>
              <a:rPr lang="zh-TW" altLang="en-US" dirty="0"/>
              <a:t>按一下圖示以新增圖片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318" y="6021756"/>
            <a:ext cx="2874274" cy="6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群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線接點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/>
                <a:t>
              </a:t>
              </a:r>
            </a:p>
          </p:txBody>
        </p:sp>
        <p:grpSp>
          <p:nvGrpSpPr>
            <p:cNvPr id="11" name="群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線接點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 latinLnBrk="0">
              <a:defRPr lang="zh-TW" sz="4400" cap="all" baseline="0">
                <a:solidFill>
                  <a:schemeClr val="bg1"/>
                </a:solidFill>
              </a:defRPr>
            </a:lvl1pPr>
          </a:lstStyle>
          <a:p>
            <a:r>
              <a:rPr lang="zh-TW" dirty="0"/>
              <a:t>
按一下以編輯母片標題樣式
            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TW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dirty="0"/>
              <a:t>按一下以編輯母片文字樣式
          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endParaRPr 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dirty="0"/>
              <a:t>
            </a:t>
            </a:r>
            <a:fld id="{0FF54DE5-C571-48E8-A5BC-B369434E2F44}" type="slidenum">
              <a:rPr/>
              <a:pPr/>
              <a:t>‹#›</a:t>
            </a:fld>
            <a:r>
              <a:rPr lang="zh-TW" dirty="0"/>
              <a:t>
            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/>
            </a:lvl7pPr>
            <a:lvl8pPr latinLnBrk="0">
              <a:defRPr lang="zh-TW"/>
            </a:lvl8pPr>
            <a:lvl9pPr latinLnBrk="0">
              <a:defRPr lang="zh-TW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/>
            </a:lvl7pPr>
            <a:lvl8pPr latinLnBrk="0">
              <a:defRPr lang="zh-TW"/>
            </a:lvl8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endParaRPr lang="zh-TW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/>
              <a:t>
            </a:t>
            </a:r>
            <a:fld id="{0FF54DE5-C571-48E8-A5BC-B369434E2F44}" type="slidenum">
              <a:rPr/>
              <a:pPr/>
              <a:t>‹#›</a:t>
            </a:fld>
            <a:r>
              <a:rPr lang="zh-TW"/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dirty="0"/>
              <a:t>
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TW" sz="2400" b="1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zh-TW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TW" sz="2400" b="1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zh-TW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endParaRPr lang="zh-TW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zh-TW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/>
              <a:t>
            </a:t>
            </a:r>
            <a:fld id="{0FF54DE5-C571-48E8-A5BC-B369434E2F44}" type="slidenum">
              <a:rPr/>
              <a:pPr/>
              <a:t>‹#›</a:t>
            </a:fld>
            <a:r>
              <a:rPr lang="zh-TW"/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endParaRPr lang="zh-TW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/>
              <a:t>
            </a:t>
            </a:r>
            <a:fld id="{0FF54DE5-C571-48E8-A5BC-B369434E2F44}" type="slidenum">
              <a:rPr/>
              <a:pPr/>
              <a:t>‹#›</a:t>
            </a:fld>
            <a:r>
              <a:rPr lang="zh-TW"/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endParaRPr lang="zh-TW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/>
              <a:t>
            </a:t>
            </a:r>
            <a:fld id="{0FF54DE5-C571-48E8-A5BC-B369434E2F44}" type="slidenum">
              <a:rPr/>
              <a:pPr/>
              <a:t>‹#›</a:t>
            </a:fld>
            <a:r>
              <a:rPr lang="zh-TW"/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 latinLnBrk="0">
              <a:defRPr lang="zh-TW" sz="3200"/>
            </a:lvl1pPr>
          </a:lstStyle>
          <a:p>
            <a:r>
              <a:rPr lang="zh-TW" altLang="zh-TW" dirty="0"/>
              <a:t> 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6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18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endParaRPr lang="zh-TW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/>
              <a:t>
            </a:t>
            </a:r>
            <a:fld id="{0FF54DE5-C571-48E8-A5BC-B369434E2F44}" type="slidenum">
              <a:rPr/>
              <a:pPr/>
              <a:t>‹#›</a:t>
            </a:fld>
            <a:r>
              <a:rPr lang="zh-TW"/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  <a:p>
            <a:pPr lvl="5"/>
            <a:r>
              <a:rPr lang="zh-TW" dirty="0"/>
              <a:t>第六   </a:t>
            </a:r>
          </a:p>
          <a:p>
            <a:pPr lvl="6"/>
            <a:r>
              <a:rPr lang="zh-TW" dirty="0"/>
              <a:t>第七層</a:t>
            </a:r>
          </a:p>
          <a:p>
            <a:pPr lvl="7"/>
            <a:r>
              <a:rPr lang="zh-TW" dirty="0"/>
              <a:t>第八層</a:t>
            </a:r>
          </a:p>
          <a:p>
            <a:pPr lvl="8"/>
            <a:r>
              <a:rPr lang="zh-TW" dirty="0"/>
              <a:t>第九層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latinLnBrk="0">
              <a:defRPr lang="zh-TW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zh-TW" altLang="en-US"/>
              <a:t>
            </a:t>
            </a:r>
            <a:endParaRPr 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latinLnBrk="0">
              <a:defRPr lang="zh-TW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zh-TW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latinLnBrk="0">
              <a:defRPr lang="zh-TW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zh-TW" dirty="0"/>
              <a:t>
            </a:t>
            </a:r>
            <a:fld id="{0FF54DE5-C571-48E8-A5BC-B369434E2F44}" type="slidenum">
              <a:rPr/>
              <a:pPr/>
              <a:t>‹#›</a:t>
            </a:fld>
            <a:r>
              <a:rPr lang="zh-TW" dirty="0"/>
              <a:t>
            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直線接點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>
          <a:xfrm>
            <a:off x="576731" y="2685246"/>
            <a:ext cx="5734050" cy="1770844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TW" sz="3200" dirty="0"/>
              <a:t>Deep-Learning-Based Assistant Fetching Robot</a:t>
            </a:r>
            <a:endParaRPr lang="zh-TW" sz="3200" b="1" dirty="0"/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>
          <a:xfrm>
            <a:off x="988989" y="4456090"/>
            <a:ext cx="5321792" cy="1165807"/>
          </a:xfrm>
        </p:spPr>
        <p:txBody>
          <a:bodyPr>
            <a:normAutofit fontScale="92500"/>
          </a:bodyPr>
          <a:lstStyle/>
          <a:p>
            <a:r>
              <a:rPr lang="en-US" altLang="zh-TW" dirty="0"/>
              <a:t>Department</a:t>
            </a:r>
            <a:r>
              <a:rPr lang="zh-TW" altLang="en-US" dirty="0"/>
              <a:t>：</a:t>
            </a:r>
            <a:r>
              <a:rPr lang="en-US" altLang="zh-TW" dirty="0"/>
              <a:t>Electrical Engineering</a:t>
            </a:r>
          </a:p>
          <a:p>
            <a:r>
              <a:rPr lang="en-US" altLang="zh-TW" dirty="0"/>
              <a:t>Grade</a:t>
            </a:r>
            <a:r>
              <a:rPr lang="zh-TW" altLang="en-US" dirty="0"/>
              <a:t>：</a:t>
            </a:r>
            <a:r>
              <a:rPr lang="en-US" altLang="zh-TW" dirty="0"/>
              <a:t>third</a:t>
            </a:r>
          </a:p>
          <a:p>
            <a:r>
              <a:rPr lang="en-US" altLang="zh-TW" dirty="0"/>
              <a:t>Name</a:t>
            </a:r>
            <a:r>
              <a:rPr lang="zh-TW" altLang="en-US" dirty="0"/>
              <a:t>：</a:t>
            </a:r>
            <a:r>
              <a:rPr lang="en-US" altLang="zh-TW" dirty="0"/>
              <a:t>UI-KAI Chen, KAI-CHU Chang, Hung-Yuan Yeh</a:t>
            </a:r>
          </a:p>
          <a:p>
            <a:r>
              <a:rPr lang="en-US" altLang="zh-TW" dirty="0"/>
              <a:t>Advisor: Ying-Jen Cheng Ph.D.</a:t>
            </a:r>
            <a:endParaRPr lang="zh-TW" b="1" dirty="0"/>
          </a:p>
        </p:txBody>
      </p:sp>
      <p:pic>
        <p:nvPicPr>
          <p:cNvPr id="4" name="圖片版面配置區 3" descr="桌上放著打開的書本，背景是模糊的書架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06" y="5876817"/>
            <a:ext cx="575683" cy="102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E0AB92E-CC0C-470F-9DEC-AA8DD5C88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6974B17-0320-401F-AE86-F5F7245D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Assistant fetching robot design(</a:t>
            </a:r>
            <a:r>
              <a:rPr lang="en-US" altLang="zh-TW" dirty="0" err="1"/>
              <a:t>conti</a:t>
            </a:r>
            <a:r>
              <a:rPr lang="en-US" altLang="zh-TW" dirty="0"/>
              <a:t>.)</a:t>
            </a:r>
            <a:br>
              <a:rPr lang="en-US" altLang="zh-TW" dirty="0"/>
            </a:br>
            <a:r>
              <a:rPr lang="en-US" altLang="zh-TW" dirty="0"/>
              <a:t>Moving status(forward &amp; backward)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4F75E6-4D97-471E-9E2E-F1797F8E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10</a:t>
            </a:fld>
            <a:r>
              <a:rPr lang="zh-TW" altLang="en-US"/>
              <a:t>
            </a:t>
            </a:r>
            <a:endParaRPr lang="zh-TW" altLang="en-US" dirty="0"/>
          </a:p>
        </p:txBody>
      </p:sp>
      <p:pic>
        <p:nvPicPr>
          <p:cNvPr id="5" name="Google Shape;203;p23">
            <a:extLst>
              <a:ext uri="{FF2B5EF4-FFF2-40B4-BE49-F238E27FC236}">
                <a16:creationId xmlns:a16="http://schemas.microsoft.com/office/drawing/2014/main" id="{45162E40-A938-49A7-BB7C-BFB42B9280E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3191" y="1600200"/>
            <a:ext cx="4032050" cy="432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4;p23">
            <a:extLst>
              <a:ext uri="{FF2B5EF4-FFF2-40B4-BE49-F238E27FC236}">
                <a16:creationId xmlns:a16="http://schemas.microsoft.com/office/drawing/2014/main" id="{9B3596BA-F484-4BD0-8B0C-FC18B834EE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241" y="1600200"/>
            <a:ext cx="4605732" cy="4327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638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08C3838-5880-438A-9A53-C12211ABB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9A93FF5-B6E1-4A04-9F36-B4A720514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Assistant fetching robot design(</a:t>
            </a:r>
            <a:r>
              <a:rPr lang="en-US" altLang="zh-TW" dirty="0" err="1"/>
              <a:t>conti</a:t>
            </a:r>
            <a:r>
              <a:rPr lang="en-US" altLang="zh-TW" dirty="0"/>
              <a:t>.)</a:t>
            </a:r>
            <a:br>
              <a:rPr lang="en-US" altLang="zh-TW" dirty="0"/>
            </a:br>
            <a:r>
              <a:rPr lang="en-US" altLang="zh-TW" dirty="0"/>
              <a:t>Moving status(clockwise &amp; counter clockwise)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524459-AD0C-44B8-B3B1-FCBB9B08B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11</a:t>
            </a:fld>
            <a:r>
              <a:rPr lang="zh-TW" altLang="en-US"/>
              <a:t>
            </a:t>
            </a:r>
            <a:endParaRPr lang="zh-TW" altLang="en-US" dirty="0"/>
          </a:p>
        </p:txBody>
      </p:sp>
      <p:pic>
        <p:nvPicPr>
          <p:cNvPr id="5" name="Google Shape;211;p24">
            <a:extLst>
              <a:ext uri="{FF2B5EF4-FFF2-40B4-BE49-F238E27FC236}">
                <a16:creationId xmlns:a16="http://schemas.microsoft.com/office/drawing/2014/main" id="{388A6E77-36E1-4997-ADAE-1EFE12C27C4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3241" y="1600200"/>
            <a:ext cx="4032000" cy="43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2;p24">
            <a:extLst>
              <a:ext uri="{FF2B5EF4-FFF2-40B4-BE49-F238E27FC236}">
                <a16:creationId xmlns:a16="http://schemas.microsoft.com/office/drawing/2014/main" id="{59AF32CB-160F-4176-96EE-FD5879EBC2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241" y="1600200"/>
            <a:ext cx="4032000" cy="432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52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6EBBEFE-98F8-4E39-8264-AB0666B29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8DBACE6-02B0-497D-8A1D-6A1E95B4F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Assistant fetching robot design(</a:t>
            </a:r>
            <a:r>
              <a:rPr lang="en-US" altLang="zh-TW" dirty="0" err="1"/>
              <a:t>conti</a:t>
            </a:r>
            <a:r>
              <a:rPr lang="en-US" altLang="zh-TW" dirty="0"/>
              <a:t>.)</a:t>
            </a:r>
            <a:br>
              <a:rPr lang="en-US" altLang="zh-TW" dirty="0"/>
            </a:br>
            <a:r>
              <a:rPr lang="en-US" altLang="zh-TW" dirty="0"/>
              <a:t>Moving status(</a:t>
            </a:r>
            <a:r>
              <a:rPr lang="en-US" altLang="zh-TW" dirty="0" err="1"/>
              <a:t>leftpar</a:t>
            </a:r>
            <a:r>
              <a:rPr lang="en-US" altLang="zh-TW" dirty="0"/>
              <a:t> &amp; </a:t>
            </a:r>
            <a:r>
              <a:rPr lang="en-US" altLang="zh-TW" dirty="0" err="1"/>
              <a:t>rightpar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04EF55-E595-415E-8887-5A01F9CD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12</a:t>
            </a:fld>
            <a:r>
              <a:rPr lang="zh-TW" altLang="en-US"/>
              <a:t>
            </a:t>
            </a:r>
            <a:endParaRPr lang="zh-TW" altLang="en-US" dirty="0"/>
          </a:p>
        </p:txBody>
      </p:sp>
      <p:pic>
        <p:nvPicPr>
          <p:cNvPr id="5" name="Google Shape;219;p25">
            <a:extLst>
              <a:ext uri="{FF2B5EF4-FFF2-40B4-BE49-F238E27FC236}">
                <a16:creationId xmlns:a16="http://schemas.microsoft.com/office/drawing/2014/main" id="{1BCF4F71-1814-4835-98B8-718124EA043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3241" y="1600200"/>
            <a:ext cx="4032000" cy="43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20;p25">
            <a:extLst>
              <a:ext uri="{FF2B5EF4-FFF2-40B4-BE49-F238E27FC236}">
                <a16:creationId xmlns:a16="http://schemas.microsoft.com/office/drawing/2014/main" id="{B9223265-2C22-4353-B694-7908A5AEDD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723" y="1600200"/>
            <a:ext cx="4032000" cy="432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58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60536E22-31C7-462A-87AD-896C881C374E}"/>
              </a:ext>
            </a:extLst>
          </p:cNvPr>
          <p:cNvSpPr/>
          <p:nvPr/>
        </p:nvSpPr>
        <p:spPr>
          <a:xfrm>
            <a:off x="3808847" y="1779582"/>
            <a:ext cx="1153770" cy="949856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CF63B23-E0CA-4312-B0BA-77D74EFFE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Assistant fetching robot design(</a:t>
            </a:r>
            <a:r>
              <a:rPr lang="en-US" altLang="zh-TW" dirty="0" err="1"/>
              <a:t>conti</a:t>
            </a:r>
            <a:r>
              <a:rPr lang="en-US" altLang="zh-TW" dirty="0"/>
              <a:t>.)</a:t>
            </a:r>
            <a:br>
              <a:rPr lang="en-US" altLang="zh-TW" dirty="0"/>
            </a:br>
            <a:r>
              <a:rPr lang="en-US" altLang="zh-TW" sz="3300" dirty="0"/>
              <a:t>Kinect and Deep-Learning algorithm to find the best grasp</a:t>
            </a:r>
            <a:endParaRPr lang="zh-TW" altLang="en-US" sz="33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93760D-E5F5-44F8-A73F-5AC1C6FE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13</a:t>
            </a:fld>
            <a:r>
              <a:rPr lang="zh-TW" altLang="en-US"/>
              <a:t>
            </a:t>
            </a:r>
            <a:endParaRPr lang="zh-TW" altLang="en-US" dirty="0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DD47E0A4-07DF-464F-894B-71084F439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1472082"/>
              </p:ext>
            </p:extLst>
          </p:nvPr>
        </p:nvGraphicFramePr>
        <p:xfrm>
          <a:off x="608589" y="-587546"/>
          <a:ext cx="9982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5" name="群組 24">
            <a:extLst>
              <a:ext uri="{FF2B5EF4-FFF2-40B4-BE49-F238E27FC236}">
                <a16:creationId xmlns:a16="http://schemas.microsoft.com/office/drawing/2014/main" id="{BB141139-3F4F-4154-8705-B3FD1A53C1B9}"/>
              </a:ext>
            </a:extLst>
          </p:cNvPr>
          <p:cNvGrpSpPr/>
          <p:nvPr/>
        </p:nvGrpSpPr>
        <p:grpSpPr>
          <a:xfrm>
            <a:off x="1599692" y="1444804"/>
            <a:ext cx="8991097" cy="4388182"/>
            <a:chOff x="1191590" y="1337915"/>
            <a:chExt cx="9893992" cy="5018436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38BE030-094C-420A-AD22-82779D87D726}"/>
                </a:ext>
              </a:extLst>
            </p:cNvPr>
            <p:cNvGrpSpPr/>
            <p:nvPr/>
          </p:nvGrpSpPr>
          <p:grpSpPr>
            <a:xfrm>
              <a:off x="1191590" y="1337915"/>
              <a:ext cx="9893992" cy="5018436"/>
              <a:chOff x="1567694" y="1337915"/>
              <a:chExt cx="9893992" cy="5018436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238D3DFB-B46F-4421-B6F4-55D9891F0250}"/>
                  </a:ext>
                </a:extLst>
              </p:cNvPr>
              <p:cNvGrpSpPr/>
              <p:nvPr/>
            </p:nvGrpSpPr>
            <p:grpSpPr>
              <a:xfrm>
                <a:off x="1567694" y="1337915"/>
                <a:ext cx="7324307" cy="5018436"/>
                <a:chOff x="857481" y="1522581"/>
                <a:chExt cx="7324307" cy="5018436"/>
              </a:xfrm>
            </p:grpSpPr>
            <p:grpSp>
              <p:nvGrpSpPr>
                <p:cNvPr id="13" name="群組 12">
                  <a:extLst>
                    <a:ext uri="{FF2B5EF4-FFF2-40B4-BE49-F238E27FC236}">
                      <a16:creationId xmlns:a16="http://schemas.microsoft.com/office/drawing/2014/main" id="{FAFBC2A8-95AF-42A9-896D-EE3100651A72}"/>
                    </a:ext>
                  </a:extLst>
                </p:cNvPr>
                <p:cNvGrpSpPr/>
                <p:nvPr/>
              </p:nvGrpSpPr>
              <p:grpSpPr>
                <a:xfrm>
                  <a:off x="857481" y="1522581"/>
                  <a:ext cx="3789283" cy="4494223"/>
                  <a:chOff x="857481" y="1522581"/>
                  <a:chExt cx="3789283" cy="4494223"/>
                </a:xfrm>
              </p:grpSpPr>
              <p:grpSp>
                <p:nvGrpSpPr>
                  <p:cNvPr id="10" name="群組 9">
                    <a:extLst>
                      <a:ext uri="{FF2B5EF4-FFF2-40B4-BE49-F238E27FC236}">
                        <a16:creationId xmlns:a16="http://schemas.microsoft.com/office/drawing/2014/main" id="{2288863E-2680-4D2C-9C1E-73B3E2562F7B}"/>
                      </a:ext>
                    </a:extLst>
                  </p:cNvPr>
                  <p:cNvGrpSpPr/>
                  <p:nvPr/>
                </p:nvGrpSpPr>
                <p:grpSpPr>
                  <a:xfrm>
                    <a:off x="857481" y="1522581"/>
                    <a:ext cx="3789283" cy="4494223"/>
                    <a:chOff x="-30286" y="1362784"/>
                    <a:chExt cx="3789283" cy="4494223"/>
                  </a:xfrm>
                </p:grpSpPr>
                <p:grpSp>
                  <p:nvGrpSpPr>
                    <p:cNvPr id="8" name="群組 7">
                      <a:extLst>
                        <a:ext uri="{FF2B5EF4-FFF2-40B4-BE49-F238E27FC236}">
                          <a16:creationId xmlns:a16="http://schemas.microsoft.com/office/drawing/2014/main" id="{D580E651-63A1-48C5-B067-A02397DEF5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823" y="1362784"/>
                      <a:ext cx="3725174" cy="2392470"/>
                      <a:chOff x="33823" y="1362784"/>
                      <a:chExt cx="3725174" cy="2392470"/>
                    </a:xfrm>
                  </p:grpSpPr>
                  <p:pic>
                    <p:nvPicPr>
                      <p:cNvPr id="2" name="圖片 1">
                        <a:extLst>
                          <a:ext uri="{FF2B5EF4-FFF2-40B4-BE49-F238E27FC236}">
                            <a16:creationId xmlns:a16="http://schemas.microsoft.com/office/drawing/2014/main" id="{49ABFAEB-3046-426A-B8EC-7D3F0CF206B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3823" y="1362784"/>
                        <a:ext cx="2142154" cy="130619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6" name="箭號: 向下 5">
                        <a:extLst>
                          <a:ext uri="{FF2B5EF4-FFF2-40B4-BE49-F238E27FC236}">
                            <a16:creationId xmlns:a16="http://schemas.microsoft.com/office/drawing/2014/main" id="{B64BF67F-D373-49C6-A79B-CC3453B61B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7229" y="2668975"/>
                        <a:ext cx="377671" cy="1086279"/>
                      </a:xfrm>
                      <a:prstGeom prst="downArrow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7" name="文字方塊 6">
                        <a:extLst>
                          <a:ext uri="{FF2B5EF4-FFF2-40B4-BE49-F238E27FC236}">
                            <a16:creationId xmlns:a16="http://schemas.microsoft.com/office/drawing/2014/main" id="{B272C290-7E2D-413A-B5D3-D5820CF45C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00714" y="1745645"/>
                        <a:ext cx="1358283" cy="9233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lvl="0"/>
                        <a:r>
                          <a:rPr lang="en-US" altLang="zh-TW" dirty="0"/>
                          <a:t>Collect the </a:t>
                        </a:r>
                      </a:p>
                      <a:p>
                        <a:pPr lvl="0"/>
                        <a:r>
                          <a:rPr lang="en-US" altLang="zh-TW" dirty="0"/>
                          <a:t>RGB-D data</a:t>
                        </a:r>
                      </a:p>
                      <a:p>
                        <a:endParaRPr lang="zh-TW" altLang="en-US" dirty="0"/>
                      </a:p>
                    </p:txBody>
                  </p:sp>
                </p:grpSp>
                <p:pic>
                  <p:nvPicPr>
                    <p:cNvPr id="1026" name="Picture 2" descr="YOLO - 關於| Facebook">
                      <a:extLst>
                        <a:ext uri="{FF2B5EF4-FFF2-40B4-BE49-F238E27FC236}">
                          <a16:creationId xmlns:a16="http://schemas.microsoft.com/office/drawing/2014/main" id="{95C4CF09-39FE-4F5C-87D1-6777E85C121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-30286" y="3910578"/>
                      <a:ext cx="1946429" cy="194642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EF125BFB-5C00-48A5-8E4E-01A60E9353A7}"/>
                      </a:ext>
                    </a:extLst>
                  </p:cNvPr>
                  <p:cNvSpPr txBox="1"/>
                  <p:nvPr/>
                </p:nvSpPr>
                <p:spPr>
                  <a:xfrm>
                    <a:off x="940066" y="5468112"/>
                    <a:ext cx="17812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/>
                      <a:t>Recognize object</a:t>
                    </a:r>
                    <a:endParaRPr lang="zh-TW" altLang="en-US" dirty="0"/>
                  </a:p>
                </p:txBody>
              </p:sp>
            </p:grpSp>
            <p:sp>
              <p:nvSpPr>
                <p:cNvPr id="14" name="箭號: 向右 13">
                  <a:extLst>
                    <a:ext uri="{FF2B5EF4-FFF2-40B4-BE49-F238E27FC236}">
                      <a16:creationId xmlns:a16="http://schemas.microsoft.com/office/drawing/2014/main" id="{0DF5117E-22EF-48CA-BA31-5C1B8E5301C0}"/>
                    </a:ext>
                  </a:extLst>
                </p:cNvPr>
                <p:cNvSpPr/>
                <p:nvPr/>
              </p:nvSpPr>
              <p:spPr>
                <a:xfrm>
                  <a:off x="3217110" y="4956048"/>
                  <a:ext cx="1007418" cy="365760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2"/>
                    </a:solidFill>
                  </a:endParaRPr>
                </a:p>
              </p:txBody>
            </p:sp>
            <p:grpSp>
              <p:nvGrpSpPr>
                <p:cNvPr id="16" name="群組 15">
                  <a:extLst>
                    <a:ext uri="{FF2B5EF4-FFF2-40B4-BE49-F238E27FC236}">
                      <a16:creationId xmlns:a16="http://schemas.microsoft.com/office/drawing/2014/main" id="{176EF7C8-FDA4-4D32-BD70-7A8A38BFE0A7}"/>
                    </a:ext>
                  </a:extLst>
                </p:cNvPr>
                <p:cNvGrpSpPr/>
                <p:nvPr/>
              </p:nvGrpSpPr>
              <p:grpSpPr>
                <a:xfrm>
                  <a:off x="4711822" y="4196425"/>
                  <a:ext cx="2034866" cy="2344592"/>
                  <a:chOff x="4711822" y="4196425"/>
                  <a:chExt cx="2034866" cy="2344592"/>
                </a:xfrm>
              </p:grpSpPr>
              <p:pic>
                <p:nvPicPr>
                  <p:cNvPr id="12" name="內容版面配置區 3">
                    <a:extLst>
                      <a:ext uri="{FF2B5EF4-FFF2-40B4-BE49-F238E27FC236}">
                        <a16:creationId xmlns:a16="http://schemas.microsoft.com/office/drawing/2014/main" id="{F2075A56-B77B-49C4-8B5D-BB6917C4F1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4711822" y="4196425"/>
                    <a:ext cx="2034866" cy="1885006"/>
                  </a:xfrm>
                  <a:prstGeom prst="rect">
                    <a:avLst/>
                  </a:prstGeom>
                </p:spPr>
              </p:pic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F8C3FC57-57F1-4D61-B397-D87907F0B62B}"/>
                      </a:ext>
                    </a:extLst>
                  </p:cNvPr>
                  <p:cNvSpPr txBox="1"/>
                  <p:nvPr/>
                </p:nvSpPr>
                <p:spPr>
                  <a:xfrm>
                    <a:off x="4877098" y="6171685"/>
                    <a:ext cx="17427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/>
                      <a:t>Best grasp point </a:t>
                    </a:r>
                    <a:endParaRPr lang="zh-TW" altLang="en-US" dirty="0"/>
                  </a:p>
                </p:txBody>
              </p:sp>
            </p:grpSp>
            <p:sp>
              <p:nvSpPr>
                <p:cNvPr id="22" name="箭號: 向右 21">
                  <a:extLst>
                    <a:ext uri="{FF2B5EF4-FFF2-40B4-BE49-F238E27FC236}">
                      <a16:creationId xmlns:a16="http://schemas.microsoft.com/office/drawing/2014/main" id="{D2DB3591-999E-4F65-AB5C-4E599519A245}"/>
                    </a:ext>
                  </a:extLst>
                </p:cNvPr>
                <p:cNvSpPr/>
                <p:nvPr/>
              </p:nvSpPr>
              <p:spPr>
                <a:xfrm>
                  <a:off x="7174370" y="4956048"/>
                  <a:ext cx="1007418" cy="365760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80018155-FD82-4F31-AC9A-AE28D2F256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6506" t="40896" r="70002" b="32686"/>
              <a:stretch/>
            </p:blipFill>
            <p:spPr>
              <a:xfrm>
                <a:off x="9242523" y="3393306"/>
                <a:ext cx="2219163" cy="2503459"/>
              </a:xfrm>
              <a:prstGeom prst="rect">
                <a:avLst/>
              </a:prstGeom>
            </p:spPr>
          </p:pic>
        </p:grp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BA18C15-C2A2-44D0-921A-EB9618977B58}"/>
                </a:ext>
              </a:extLst>
            </p:cNvPr>
            <p:cNvSpPr txBox="1"/>
            <p:nvPr/>
          </p:nvSpPr>
          <p:spPr>
            <a:xfrm>
              <a:off x="9161756" y="5939027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Grasp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3850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F3C8FDE-52E7-4859-8C62-DC2D4C2DC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apply C# to command Kinect for getting the RGB-D data</a:t>
            </a:r>
          </a:p>
          <a:p>
            <a:r>
              <a:rPr lang="en-US" altLang="zh-TW" dirty="0"/>
              <a:t>Converts the RGB data to JPG</a:t>
            </a:r>
          </a:p>
          <a:p>
            <a:r>
              <a:rPr lang="en-US" altLang="zh-TW" dirty="0"/>
              <a:t>Map the depth data to camera space, convert it to depth picture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3ECE3D3-69FF-482E-9772-664FA5A7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Assistant fetching robot design(</a:t>
            </a:r>
            <a:r>
              <a:rPr lang="en-US" altLang="zh-TW" dirty="0" err="1"/>
              <a:t>conti</a:t>
            </a:r>
            <a:r>
              <a:rPr lang="en-US" altLang="zh-TW" dirty="0"/>
              <a:t>.)</a:t>
            </a:r>
            <a:br>
              <a:rPr lang="en-US" altLang="zh-TW" dirty="0"/>
            </a:br>
            <a:r>
              <a:rPr lang="en-US" altLang="zh-TW" dirty="0"/>
              <a:t>Kinect</a:t>
            </a:r>
            <a:endParaRPr lang="zh-TW" altLang="en-US" sz="33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E0E860-988B-47B2-BD44-E0BD319F5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14</a:t>
            </a:fld>
            <a:r>
              <a:rPr lang="zh-TW" altLang="en-US"/>
              <a:t>
           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4FFEE4-A5E2-4E36-9D0D-89B98B146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45" y="3501766"/>
            <a:ext cx="4403013" cy="251063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2F3F432-9D7C-46C4-BB3A-658E65527829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5458" y="3501766"/>
            <a:ext cx="4513007" cy="251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9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85E704F3-E929-469F-B22F-01C422BC0F30}"/>
              </a:ext>
            </a:extLst>
          </p:cNvPr>
          <p:cNvSpPr/>
          <p:nvPr/>
        </p:nvSpPr>
        <p:spPr>
          <a:xfrm>
            <a:off x="1674740" y="4814368"/>
            <a:ext cx="1804885" cy="494479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CF63B23-E0CA-4312-B0BA-77D74EFFE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Assistant fetching robot design(</a:t>
            </a:r>
            <a:r>
              <a:rPr lang="en-US" altLang="zh-TW" dirty="0" err="1"/>
              <a:t>conti</a:t>
            </a:r>
            <a:r>
              <a:rPr lang="en-US" altLang="zh-TW" dirty="0"/>
              <a:t>.)</a:t>
            </a:r>
            <a:br>
              <a:rPr lang="en-US" altLang="zh-TW" dirty="0"/>
            </a:br>
            <a:r>
              <a:rPr lang="en-US" altLang="zh-TW" sz="3300" dirty="0"/>
              <a:t>Kinect and Deep-Learning algorithm to find the best grasp</a:t>
            </a:r>
            <a:endParaRPr lang="zh-TW" altLang="en-US" sz="33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93760D-E5F5-44F8-A73F-5AC1C6FE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15</a:t>
            </a:fld>
            <a:r>
              <a:rPr lang="zh-TW" altLang="en-US"/>
              <a:t>
            </a:t>
            </a:r>
            <a:endParaRPr lang="zh-TW" altLang="en-US" dirty="0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DD47E0A4-07DF-464F-894B-71084F439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172472"/>
              </p:ext>
            </p:extLst>
          </p:nvPr>
        </p:nvGraphicFramePr>
        <p:xfrm>
          <a:off x="1845134" y="-2120864"/>
          <a:ext cx="9982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5" name="群組 24">
            <a:extLst>
              <a:ext uri="{FF2B5EF4-FFF2-40B4-BE49-F238E27FC236}">
                <a16:creationId xmlns:a16="http://schemas.microsoft.com/office/drawing/2014/main" id="{BB141139-3F4F-4154-8705-B3FD1A53C1B9}"/>
              </a:ext>
            </a:extLst>
          </p:cNvPr>
          <p:cNvGrpSpPr/>
          <p:nvPr/>
        </p:nvGrpSpPr>
        <p:grpSpPr>
          <a:xfrm>
            <a:off x="1599692" y="1444804"/>
            <a:ext cx="8991097" cy="4388182"/>
            <a:chOff x="1191590" y="1337915"/>
            <a:chExt cx="9893992" cy="5018436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38BE030-094C-420A-AD22-82779D87D726}"/>
                </a:ext>
              </a:extLst>
            </p:cNvPr>
            <p:cNvGrpSpPr/>
            <p:nvPr/>
          </p:nvGrpSpPr>
          <p:grpSpPr>
            <a:xfrm>
              <a:off x="1191590" y="1337915"/>
              <a:ext cx="9893992" cy="5018436"/>
              <a:chOff x="1567694" y="1337915"/>
              <a:chExt cx="9893992" cy="5018436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238D3DFB-B46F-4421-B6F4-55D9891F0250}"/>
                  </a:ext>
                </a:extLst>
              </p:cNvPr>
              <p:cNvGrpSpPr/>
              <p:nvPr/>
            </p:nvGrpSpPr>
            <p:grpSpPr>
              <a:xfrm>
                <a:off x="1567694" y="1337915"/>
                <a:ext cx="7324307" cy="5018436"/>
                <a:chOff x="857481" y="1522581"/>
                <a:chExt cx="7324307" cy="5018436"/>
              </a:xfrm>
            </p:grpSpPr>
            <p:grpSp>
              <p:nvGrpSpPr>
                <p:cNvPr id="13" name="群組 12">
                  <a:extLst>
                    <a:ext uri="{FF2B5EF4-FFF2-40B4-BE49-F238E27FC236}">
                      <a16:creationId xmlns:a16="http://schemas.microsoft.com/office/drawing/2014/main" id="{FAFBC2A8-95AF-42A9-896D-EE3100651A72}"/>
                    </a:ext>
                  </a:extLst>
                </p:cNvPr>
                <p:cNvGrpSpPr/>
                <p:nvPr/>
              </p:nvGrpSpPr>
              <p:grpSpPr>
                <a:xfrm>
                  <a:off x="857481" y="1522581"/>
                  <a:ext cx="3789283" cy="4494223"/>
                  <a:chOff x="857481" y="1522581"/>
                  <a:chExt cx="3789283" cy="4494223"/>
                </a:xfrm>
              </p:grpSpPr>
              <p:grpSp>
                <p:nvGrpSpPr>
                  <p:cNvPr id="10" name="群組 9">
                    <a:extLst>
                      <a:ext uri="{FF2B5EF4-FFF2-40B4-BE49-F238E27FC236}">
                        <a16:creationId xmlns:a16="http://schemas.microsoft.com/office/drawing/2014/main" id="{2288863E-2680-4D2C-9C1E-73B3E2562F7B}"/>
                      </a:ext>
                    </a:extLst>
                  </p:cNvPr>
                  <p:cNvGrpSpPr/>
                  <p:nvPr/>
                </p:nvGrpSpPr>
                <p:grpSpPr>
                  <a:xfrm>
                    <a:off x="857481" y="1522581"/>
                    <a:ext cx="3789283" cy="4494223"/>
                    <a:chOff x="-30286" y="1362784"/>
                    <a:chExt cx="3789283" cy="4494223"/>
                  </a:xfrm>
                </p:grpSpPr>
                <p:grpSp>
                  <p:nvGrpSpPr>
                    <p:cNvPr id="8" name="群組 7">
                      <a:extLst>
                        <a:ext uri="{FF2B5EF4-FFF2-40B4-BE49-F238E27FC236}">
                          <a16:creationId xmlns:a16="http://schemas.microsoft.com/office/drawing/2014/main" id="{D580E651-63A1-48C5-B067-A02397DEF5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823" y="1362784"/>
                      <a:ext cx="3725174" cy="2392470"/>
                      <a:chOff x="33823" y="1362784"/>
                      <a:chExt cx="3725174" cy="2392470"/>
                    </a:xfrm>
                  </p:grpSpPr>
                  <p:pic>
                    <p:nvPicPr>
                      <p:cNvPr id="2" name="圖片 1">
                        <a:extLst>
                          <a:ext uri="{FF2B5EF4-FFF2-40B4-BE49-F238E27FC236}">
                            <a16:creationId xmlns:a16="http://schemas.microsoft.com/office/drawing/2014/main" id="{49ABFAEB-3046-426A-B8EC-7D3F0CF206B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3823" y="1362784"/>
                        <a:ext cx="2142154" cy="130619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6" name="箭號: 向下 5">
                        <a:extLst>
                          <a:ext uri="{FF2B5EF4-FFF2-40B4-BE49-F238E27FC236}">
                            <a16:creationId xmlns:a16="http://schemas.microsoft.com/office/drawing/2014/main" id="{B64BF67F-D373-49C6-A79B-CC3453B61B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7229" y="2668975"/>
                        <a:ext cx="377671" cy="1086279"/>
                      </a:xfrm>
                      <a:prstGeom prst="downArrow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7" name="文字方塊 6">
                        <a:extLst>
                          <a:ext uri="{FF2B5EF4-FFF2-40B4-BE49-F238E27FC236}">
                            <a16:creationId xmlns:a16="http://schemas.microsoft.com/office/drawing/2014/main" id="{B272C290-7E2D-413A-B5D3-D5820CF45C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00714" y="1745645"/>
                        <a:ext cx="1358283" cy="9233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lvl="0"/>
                        <a:r>
                          <a:rPr lang="en-US" altLang="zh-TW" dirty="0"/>
                          <a:t>Collect the </a:t>
                        </a:r>
                      </a:p>
                      <a:p>
                        <a:pPr lvl="0"/>
                        <a:r>
                          <a:rPr lang="en-US" altLang="zh-TW" dirty="0"/>
                          <a:t>RGB-D data</a:t>
                        </a:r>
                      </a:p>
                      <a:p>
                        <a:endParaRPr lang="zh-TW" altLang="en-US" dirty="0"/>
                      </a:p>
                    </p:txBody>
                  </p:sp>
                </p:grpSp>
                <p:pic>
                  <p:nvPicPr>
                    <p:cNvPr id="1026" name="Picture 2" descr="YOLO - 關於| Facebook">
                      <a:extLst>
                        <a:ext uri="{FF2B5EF4-FFF2-40B4-BE49-F238E27FC236}">
                          <a16:creationId xmlns:a16="http://schemas.microsoft.com/office/drawing/2014/main" id="{95C4CF09-39FE-4F5C-87D1-6777E85C121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-30286" y="3910578"/>
                      <a:ext cx="1946429" cy="194642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EF125BFB-5C00-48A5-8E4E-01A60E9353A7}"/>
                      </a:ext>
                    </a:extLst>
                  </p:cNvPr>
                  <p:cNvSpPr txBox="1"/>
                  <p:nvPr/>
                </p:nvSpPr>
                <p:spPr>
                  <a:xfrm>
                    <a:off x="940066" y="5468112"/>
                    <a:ext cx="17812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/>
                      <a:t>Recognize object</a:t>
                    </a:r>
                    <a:endParaRPr lang="zh-TW" altLang="en-US" dirty="0"/>
                  </a:p>
                </p:txBody>
              </p:sp>
            </p:grpSp>
            <p:sp>
              <p:nvSpPr>
                <p:cNvPr id="14" name="箭號: 向右 13">
                  <a:extLst>
                    <a:ext uri="{FF2B5EF4-FFF2-40B4-BE49-F238E27FC236}">
                      <a16:creationId xmlns:a16="http://schemas.microsoft.com/office/drawing/2014/main" id="{0DF5117E-22EF-48CA-BA31-5C1B8E5301C0}"/>
                    </a:ext>
                  </a:extLst>
                </p:cNvPr>
                <p:cNvSpPr/>
                <p:nvPr/>
              </p:nvSpPr>
              <p:spPr>
                <a:xfrm>
                  <a:off x="3217110" y="4956048"/>
                  <a:ext cx="1007418" cy="365760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2"/>
                    </a:solidFill>
                  </a:endParaRPr>
                </a:p>
              </p:txBody>
            </p:sp>
            <p:grpSp>
              <p:nvGrpSpPr>
                <p:cNvPr id="16" name="群組 15">
                  <a:extLst>
                    <a:ext uri="{FF2B5EF4-FFF2-40B4-BE49-F238E27FC236}">
                      <a16:creationId xmlns:a16="http://schemas.microsoft.com/office/drawing/2014/main" id="{176EF7C8-FDA4-4D32-BD70-7A8A38BFE0A7}"/>
                    </a:ext>
                  </a:extLst>
                </p:cNvPr>
                <p:cNvGrpSpPr/>
                <p:nvPr/>
              </p:nvGrpSpPr>
              <p:grpSpPr>
                <a:xfrm>
                  <a:off x="4711822" y="4196425"/>
                  <a:ext cx="2034866" cy="2344592"/>
                  <a:chOff x="4711822" y="4196425"/>
                  <a:chExt cx="2034866" cy="2344592"/>
                </a:xfrm>
              </p:grpSpPr>
              <p:pic>
                <p:nvPicPr>
                  <p:cNvPr id="12" name="內容版面配置區 3">
                    <a:extLst>
                      <a:ext uri="{FF2B5EF4-FFF2-40B4-BE49-F238E27FC236}">
                        <a16:creationId xmlns:a16="http://schemas.microsoft.com/office/drawing/2014/main" id="{F2075A56-B77B-49C4-8B5D-BB6917C4F1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4711822" y="4196425"/>
                    <a:ext cx="2034866" cy="1885006"/>
                  </a:xfrm>
                  <a:prstGeom prst="rect">
                    <a:avLst/>
                  </a:prstGeom>
                </p:spPr>
              </p:pic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F8C3FC57-57F1-4D61-B397-D87907F0B62B}"/>
                      </a:ext>
                    </a:extLst>
                  </p:cNvPr>
                  <p:cNvSpPr txBox="1"/>
                  <p:nvPr/>
                </p:nvSpPr>
                <p:spPr>
                  <a:xfrm>
                    <a:off x="4877098" y="6171685"/>
                    <a:ext cx="17427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/>
                      <a:t>Best grasp point </a:t>
                    </a:r>
                    <a:endParaRPr lang="zh-TW" altLang="en-US" dirty="0"/>
                  </a:p>
                </p:txBody>
              </p:sp>
            </p:grpSp>
            <p:sp>
              <p:nvSpPr>
                <p:cNvPr id="22" name="箭號: 向右 21">
                  <a:extLst>
                    <a:ext uri="{FF2B5EF4-FFF2-40B4-BE49-F238E27FC236}">
                      <a16:creationId xmlns:a16="http://schemas.microsoft.com/office/drawing/2014/main" id="{D2DB3591-999E-4F65-AB5C-4E599519A245}"/>
                    </a:ext>
                  </a:extLst>
                </p:cNvPr>
                <p:cNvSpPr/>
                <p:nvPr/>
              </p:nvSpPr>
              <p:spPr>
                <a:xfrm>
                  <a:off x="7174370" y="4956048"/>
                  <a:ext cx="1007418" cy="365760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80018155-FD82-4F31-AC9A-AE28D2F256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6506" t="40896" r="70002" b="32686"/>
              <a:stretch/>
            </p:blipFill>
            <p:spPr>
              <a:xfrm>
                <a:off x="9242523" y="3393306"/>
                <a:ext cx="2219163" cy="2503459"/>
              </a:xfrm>
              <a:prstGeom prst="rect">
                <a:avLst/>
              </a:prstGeom>
            </p:spPr>
          </p:pic>
        </p:grp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BA18C15-C2A2-44D0-921A-EB9618977B58}"/>
                </a:ext>
              </a:extLst>
            </p:cNvPr>
            <p:cNvSpPr txBox="1"/>
            <p:nvPr/>
          </p:nvSpPr>
          <p:spPr>
            <a:xfrm>
              <a:off x="9161756" y="5939027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Grasp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3129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9BC86B4-B9AD-4393-9390-2F8941D41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96EA66F-B3C9-4470-89B0-BBE1AB2F4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Assistant fetching robot design(</a:t>
            </a:r>
            <a:r>
              <a:rPr lang="en-US" altLang="zh-TW" dirty="0" err="1"/>
              <a:t>conti</a:t>
            </a:r>
            <a:r>
              <a:rPr lang="en-US" altLang="zh-TW" dirty="0"/>
              <a:t>.)</a:t>
            </a:r>
            <a:br>
              <a:rPr lang="en-US" altLang="zh-TW" dirty="0"/>
            </a:br>
            <a:r>
              <a:rPr lang="en-US" altLang="zh-TW" dirty="0"/>
              <a:t>YOLO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08E97D-5F83-417F-86ED-8B8763B2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16</a:t>
            </a:fld>
            <a:r>
              <a:rPr lang="zh-TW" altLang="en-US"/>
              <a:t>
            </a:t>
            </a:r>
            <a:endParaRPr lang="zh-TW" altLang="en-US" dirty="0"/>
          </a:p>
        </p:txBody>
      </p:sp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65CD9C61-8535-4F4F-81B1-8BF7EF0EC51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45377" y="1416049"/>
            <a:ext cx="7099727" cy="461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5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176B9B68-4617-4DDA-BAF5-A9C3A426F4F7}"/>
              </a:ext>
            </a:extLst>
          </p:cNvPr>
          <p:cNvSpPr/>
          <p:nvPr/>
        </p:nvSpPr>
        <p:spPr>
          <a:xfrm>
            <a:off x="5299905" y="5431118"/>
            <a:ext cx="1583743" cy="472532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CF63B23-E0CA-4312-B0BA-77D74EFFE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Assistant fetching robot design(</a:t>
            </a:r>
            <a:r>
              <a:rPr lang="en-US" altLang="zh-TW" dirty="0" err="1"/>
              <a:t>conti</a:t>
            </a:r>
            <a:r>
              <a:rPr lang="en-US" altLang="zh-TW" dirty="0"/>
              <a:t>.)</a:t>
            </a:r>
            <a:br>
              <a:rPr lang="en-US" altLang="zh-TW" dirty="0"/>
            </a:br>
            <a:r>
              <a:rPr lang="en-US" altLang="zh-TW" sz="3300" dirty="0"/>
              <a:t>Kinect and Deep-Learning algorithm to find the best grasp</a:t>
            </a:r>
            <a:endParaRPr lang="zh-TW" altLang="en-US" sz="33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93760D-E5F5-44F8-A73F-5AC1C6FE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17</a:t>
            </a:fld>
            <a:r>
              <a:rPr lang="zh-TW" altLang="en-US"/>
              <a:t>
            </a:t>
            </a:r>
            <a:endParaRPr lang="zh-TW" altLang="en-US" dirty="0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DD47E0A4-07DF-464F-894B-71084F439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222169"/>
              </p:ext>
            </p:extLst>
          </p:nvPr>
        </p:nvGraphicFramePr>
        <p:xfrm>
          <a:off x="3264505" y="-2525878"/>
          <a:ext cx="9982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5" name="群組 24">
            <a:extLst>
              <a:ext uri="{FF2B5EF4-FFF2-40B4-BE49-F238E27FC236}">
                <a16:creationId xmlns:a16="http://schemas.microsoft.com/office/drawing/2014/main" id="{BB141139-3F4F-4154-8705-B3FD1A53C1B9}"/>
              </a:ext>
            </a:extLst>
          </p:cNvPr>
          <p:cNvGrpSpPr/>
          <p:nvPr/>
        </p:nvGrpSpPr>
        <p:grpSpPr>
          <a:xfrm>
            <a:off x="1599692" y="1444804"/>
            <a:ext cx="8991097" cy="4388182"/>
            <a:chOff x="1191590" y="1337915"/>
            <a:chExt cx="9893992" cy="5018436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38BE030-094C-420A-AD22-82779D87D726}"/>
                </a:ext>
              </a:extLst>
            </p:cNvPr>
            <p:cNvGrpSpPr/>
            <p:nvPr/>
          </p:nvGrpSpPr>
          <p:grpSpPr>
            <a:xfrm>
              <a:off x="1191590" y="1337915"/>
              <a:ext cx="9893992" cy="5018436"/>
              <a:chOff x="1567694" y="1337915"/>
              <a:chExt cx="9893992" cy="5018436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238D3DFB-B46F-4421-B6F4-55D9891F0250}"/>
                  </a:ext>
                </a:extLst>
              </p:cNvPr>
              <p:cNvGrpSpPr/>
              <p:nvPr/>
            </p:nvGrpSpPr>
            <p:grpSpPr>
              <a:xfrm>
                <a:off x="1567694" y="1337915"/>
                <a:ext cx="7324307" cy="5018436"/>
                <a:chOff x="857481" y="1522581"/>
                <a:chExt cx="7324307" cy="5018436"/>
              </a:xfrm>
            </p:grpSpPr>
            <p:grpSp>
              <p:nvGrpSpPr>
                <p:cNvPr id="13" name="群組 12">
                  <a:extLst>
                    <a:ext uri="{FF2B5EF4-FFF2-40B4-BE49-F238E27FC236}">
                      <a16:creationId xmlns:a16="http://schemas.microsoft.com/office/drawing/2014/main" id="{FAFBC2A8-95AF-42A9-896D-EE3100651A72}"/>
                    </a:ext>
                  </a:extLst>
                </p:cNvPr>
                <p:cNvGrpSpPr/>
                <p:nvPr/>
              </p:nvGrpSpPr>
              <p:grpSpPr>
                <a:xfrm>
                  <a:off x="857481" y="1522581"/>
                  <a:ext cx="3789283" cy="4494223"/>
                  <a:chOff x="857481" y="1522581"/>
                  <a:chExt cx="3789283" cy="4494223"/>
                </a:xfrm>
              </p:grpSpPr>
              <p:grpSp>
                <p:nvGrpSpPr>
                  <p:cNvPr id="10" name="群組 9">
                    <a:extLst>
                      <a:ext uri="{FF2B5EF4-FFF2-40B4-BE49-F238E27FC236}">
                        <a16:creationId xmlns:a16="http://schemas.microsoft.com/office/drawing/2014/main" id="{2288863E-2680-4D2C-9C1E-73B3E2562F7B}"/>
                      </a:ext>
                    </a:extLst>
                  </p:cNvPr>
                  <p:cNvGrpSpPr/>
                  <p:nvPr/>
                </p:nvGrpSpPr>
                <p:grpSpPr>
                  <a:xfrm>
                    <a:off x="857481" y="1522581"/>
                    <a:ext cx="3789283" cy="4494223"/>
                    <a:chOff x="-30286" y="1362784"/>
                    <a:chExt cx="3789283" cy="4494223"/>
                  </a:xfrm>
                </p:grpSpPr>
                <p:grpSp>
                  <p:nvGrpSpPr>
                    <p:cNvPr id="8" name="群組 7">
                      <a:extLst>
                        <a:ext uri="{FF2B5EF4-FFF2-40B4-BE49-F238E27FC236}">
                          <a16:creationId xmlns:a16="http://schemas.microsoft.com/office/drawing/2014/main" id="{D580E651-63A1-48C5-B067-A02397DEF5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823" y="1362784"/>
                      <a:ext cx="3725174" cy="2392470"/>
                      <a:chOff x="33823" y="1362784"/>
                      <a:chExt cx="3725174" cy="2392470"/>
                    </a:xfrm>
                  </p:grpSpPr>
                  <p:pic>
                    <p:nvPicPr>
                      <p:cNvPr id="2" name="圖片 1">
                        <a:extLst>
                          <a:ext uri="{FF2B5EF4-FFF2-40B4-BE49-F238E27FC236}">
                            <a16:creationId xmlns:a16="http://schemas.microsoft.com/office/drawing/2014/main" id="{49ABFAEB-3046-426A-B8EC-7D3F0CF206B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3823" y="1362784"/>
                        <a:ext cx="2142154" cy="130619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6" name="箭號: 向下 5">
                        <a:extLst>
                          <a:ext uri="{FF2B5EF4-FFF2-40B4-BE49-F238E27FC236}">
                            <a16:creationId xmlns:a16="http://schemas.microsoft.com/office/drawing/2014/main" id="{B64BF67F-D373-49C6-A79B-CC3453B61B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7229" y="2668975"/>
                        <a:ext cx="377671" cy="1086279"/>
                      </a:xfrm>
                      <a:prstGeom prst="downArrow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7" name="文字方塊 6">
                        <a:extLst>
                          <a:ext uri="{FF2B5EF4-FFF2-40B4-BE49-F238E27FC236}">
                            <a16:creationId xmlns:a16="http://schemas.microsoft.com/office/drawing/2014/main" id="{B272C290-7E2D-413A-B5D3-D5820CF45C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00714" y="1745645"/>
                        <a:ext cx="1358283" cy="9233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lvl="0"/>
                        <a:r>
                          <a:rPr lang="en-US" altLang="zh-TW" dirty="0"/>
                          <a:t>Collect the </a:t>
                        </a:r>
                      </a:p>
                      <a:p>
                        <a:pPr lvl="0"/>
                        <a:r>
                          <a:rPr lang="en-US" altLang="zh-TW" dirty="0"/>
                          <a:t>RGB-D data</a:t>
                        </a:r>
                      </a:p>
                      <a:p>
                        <a:endParaRPr lang="zh-TW" altLang="en-US" dirty="0"/>
                      </a:p>
                    </p:txBody>
                  </p:sp>
                </p:grpSp>
                <p:pic>
                  <p:nvPicPr>
                    <p:cNvPr id="1026" name="Picture 2" descr="YOLO - 關於| Facebook">
                      <a:extLst>
                        <a:ext uri="{FF2B5EF4-FFF2-40B4-BE49-F238E27FC236}">
                          <a16:creationId xmlns:a16="http://schemas.microsoft.com/office/drawing/2014/main" id="{95C4CF09-39FE-4F5C-87D1-6777E85C121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-30286" y="3910578"/>
                      <a:ext cx="1946429" cy="194642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EF125BFB-5C00-48A5-8E4E-01A60E9353A7}"/>
                      </a:ext>
                    </a:extLst>
                  </p:cNvPr>
                  <p:cNvSpPr txBox="1"/>
                  <p:nvPr/>
                </p:nvSpPr>
                <p:spPr>
                  <a:xfrm>
                    <a:off x="940066" y="5468112"/>
                    <a:ext cx="17812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/>
                      <a:t>Recognize object</a:t>
                    </a:r>
                    <a:endParaRPr lang="zh-TW" altLang="en-US" dirty="0"/>
                  </a:p>
                </p:txBody>
              </p:sp>
            </p:grpSp>
            <p:sp>
              <p:nvSpPr>
                <p:cNvPr id="14" name="箭號: 向右 13">
                  <a:extLst>
                    <a:ext uri="{FF2B5EF4-FFF2-40B4-BE49-F238E27FC236}">
                      <a16:creationId xmlns:a16="http://schemas.microsoft.com/office/drawing/2014/main" id="{0DF5117E-22EF-48CA-BA31-5C1B8E5301C0}"/>
                    </a:ext>
                  </a:extLst>
                </p:cNvPr>
                <p:cNvSpPr/>
                <p:nvPr/>
              </p:nvSpPr>
              <p:spPr>
                <a:xfrm>
                  <a:off x="3217110" y="4956048"/>
                  <a:ext cx="1007418" cy="365760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2"/>
                    </a:solidFill>
                  </a:endParaRPr>
                </a:p>
              </p:txBody>
            </p:sp>
            <p:grpSp>
              <p:nvGrpSpPr>
                <p:cNvPr id="16" name="群組 15">
                  <a:extLst>
                    <a:ext uri="{FF2B5EF4-FFF2-40B4-BE49-F238E27FC236}">
                      <a16:creationId xmlns:a16="http://schemas.microsoft.com/office/drawing/2014/main" id="{176EF7C8-FDA4-4D32-BD70-7A8A38BFE0A7}"/>
                    </a:ext>
                  </a:extLst>
                </p:cNvPr>
                <p:cNvGrpSpPr/>
                <p:nvPr/>
              </p:nvGrpSpPr>
              <p:grpSpPr>
                <a:xfrm>
                  <a:off x="4711822" y="4196425"/>
                  <a:ext cx="2034866" cy="2344592"/>
                  <a:chOff x="4711822" y="4196425"/>
                  <a:chExt cx="2034866" cy="2344592"/>
                </a:xfrm>
              </p:grpSpPr>
              <p:pic>
                <p:nvPicPr>
                  <p:cNvPr id="12" name="內容版面配置區 3">
                    <a:extLst>
                      <a:ext uri="{FF2B5EF4-FFF2-40B4-BE49-F238E27FC236}">
                        <a16:creationId xmlns:a16="http://schemas.microsoft.com/office/drawing/2014/main" id="{F2075A56-B77B-49C4-8B5D-BB6917C4F1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4711822" y="4196425"/>
                    <a:ext cx="2034866" cy="1885006"/>
                  </a:xfrm>
                  <a:prstGeom prst="rect">
                    <a:avLst/>
                  </a:prstGeom>
                </p:spPr>
              </p:pic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F8C3FC57-57F1-4D61-B397-D87907F0B62B}"/>
                      </a:ext>
                    </a:extLst>
                  </p:cNvPr>
                  <p:cNvSpPr txBox="1"/>
                  <p:nvPr/>
                </p:nvSpPr>
                <p:spPr>
                  <a:xfrm>
                    <a:off x="4877098" y="6171685"/>
                    <a:ext cx="17427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/>
                      <a:t>Best grasp point </a:t>
                    </a:r>
                    <a:endParaRPr lang="zh-TW" altLang="en-US" dirty="0"/>
                  </a:p>
                </p:txBody>
              </p:sp>
            </p:grpSp>
            <p:sp>
              <p:nvSpPr>
                <p:cNvPr id="22" name="箭號: 向右 21">
                  <a:extLst>
                    <a:ext uri="{FF2B5EF4-FFF2-40B4-BE49-F238E27FC236}">
                      <a16:creationId xmlns:a16="http://schemas.microsoft.com/office/drawing/2014/main" id="{D2DB3591-999E-4F65-AB5C-4E599519A245}"/>
                    </a:ext>
                  </a:extLst>
                </p:cNvPr>
                <p:cNvSpPr/>
                <p:nvPr/>
              </p:nvSpPr>
              <p:spPr>
                <a:xfrm>
                  <a:off x="7174370" y="4956048"/>
                  <a:ext cx="1007418" cy="365760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80018155-FD82-4F31-AC9A-AE28D2F256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6506" t="40896" r="70002" b="32686"/>
              <a:stretch/>
            </p:blipFill>
            <p:spPr>
              <a:xfrm>
                <a:off x="9242523" y="3393306"/>
                <a:ext cx="2219163" cy="2503459"/>
              </a:xfrm>
              <a:prstGeom prst="rect">
                <a:avLst/>
              </a:prstGeom>
            </p:spPr>
          </p:pic>
        </p:grp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BA18C15-C2A2-44D0-921A-EB9618977B58}"/>
                </a:ext>
              </a:extLst>
            </p:cNvPr>
            <p:cNvSpPr txBox="1"/>
            <p:nvPr/>
          </p:nvSpPr>
          <p:spPr>
            <a:xfrm>
              <a:off x="9161756" y="5939027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Grasp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297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5690145-A693-4929-9173-CE7F5E57E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Network structure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2C94DDC-3FD4-45D2-BE91-9F7C9D03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Assistant fetching robot design(</a:t>
            </a:r>
            <a:r>
              <a:rPr lang="en-US" altLang="zh-TW" dirty="0" err="1"/>
              <a:t>conti</a:t>
            </a:r>
            <a:r>
              <a:rPr lang="en-US" altLang="zh-TW" dirty="0"/>
              <a:t>.)</a:t>
            </a:r>
            <a:br>
              <a:rPr lang="en-US" altLang="zh-TW" dirty="0"/>
            </a:br>
            <a:r>
              <a:rPr lang="en-US" altLang="zh-TW" dirty="0"/>
              <a:t>Deep-Learning algorithm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8C08C7-952B-4382-A83C-5540ED03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18</a:t>
            </a:fld>
            <a:r>
              <a:rPr lang="zh-TW" altLang="en-US"/>
              <a:t>
            </a:t>
            </a:r>
            <a:endParaRPr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BAF2E45-F578-42A2-B4F7-190B2853625C}"/>
              </a:ext>
            </a:extLst>
          </p:cNvPr>
          <p:cNvGrpSpPr/>
          <p:nvPr/>
        </p:nvGrpSpPr>
        <p:grpSpPr>
          <a:xfrm>
            <a:off x="1347351" y="1653011"/>
            <a:ext cx="8308926" cy="3990990"/>
            <a:chOff x="1329596" y="1679406"/>
            <a:chExt cx="8308926" cy="3990990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79B21225-D64F-4B2C-9402-6976895824BA}"/>
                </a:ext>
              </a:extLst>
            </p:cNvPr>
            <p:cNvGrpSpPr/>
            <p:nvPr/>
          </p:nvGrpSpPr>
          <p:grpSpPr>
            <a:xfrm>
              <a:off x="1329596" y="1679406"/>
              <a:ext cx="8308926" cy="3990990"/>
              <a:chOff x="1329596" y="1679406"/>
              <a:chExt cx="8308926" cy="3990990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CBE74BCA-ECC4-4158-8D6B-4C332E00076B}"/>
                  </a:ext>
                </a:extLst>
              </p:cNvPr>
              <p:cNvGrpSpPr/>
              <p:nvPr/>
            </p:nvGrpSpPr>
            <p:grpSpPr>
              <a:xfrm>
                <a:off x="1329596" y="1679406"/>
                <a:ext cx="8308926" cy="3990990"/>
                <a:chOff x="1329596" y="1679406"/>
                <a:chExt cx="8308926" cy="3990990"/>
              </a:xfrm>
            </p:grpSpPr>
            <p:grpSp>
              <p:nvGrpSpPr>
                <p:cNvPr id="10" name="群組 9">
                  <a:extLst>
                    <a:ext uri="{FF2B5EF4-FFF2-40B4-BE49-F238E27FC236}">
                      <a16:creationId xmlns:a16="http://schemas.microsoft.com/office/drawing/2014/main" id="{329E8CAC-E56A-4940-AAFF-C12D9DBEF34C}"/>
                    </a:ext>
                  </a:extLst>
                </p:cNvPr>
                <p:cNvGrpSpPr/>
                <p:nvPr/>
              </p:nvGrpSpPr>
              <p:grpSpPr>
                <a:xfrm>
                  <a:off x="1329596" y="1679406"/>
                  <a:ext cx="8308926" cy="3990990"/>
                  <a:chOff x="1329596" y="1679406"/>
                  <a:chExt cx="8308926" cy="3990990"/>
                </a:xfrm>
              </p:grpSpPr>
              <p:grpSp>
                <p:nvGrpSpPr>
                  <p:cNvPr id="8" name="群組 7">
                    <a:extLst>
                      <a:ext uri="{FF2B5EF4-FFF2-40B4-BE49-F238E27FC236}">
                        <a16:creationId xmlns:a16="http://schemas.microsoft.com/office/drawing/2014/main" id="{17DFF225-4DFD-43D7-A3D2-AC8FA39BD097}"/>
                      </a:ext>
                    </a:extLst>
                  </p:cNvPr>
                  <p:cNvGrpSpPr/>
                  <p:nvPr/>
                </p:nvGrpSpPr>
                <p:grpSpPr>
                  <a:xfrm>
                    <a:off x="1329596" y="1679406"/>
                    <a:ext cx="8308926" cy="3990990"/>
                    <a:chOff x="1598553" y="1890705"/>
                    <a:chExt cx="8308926" cy="3990990"/>
                  </a:xfrm>
                </p:grpSpPr>
                <p:pic>
                  <p:nvPicPr>
                    <p:cNvPr id="6" name="圖片 5">
                      <a:extLst>
                        <a:ext uri="{FF2B5EF4-FFF2-40B4-BE49-F238E27FC236}">
                          <a16:creationId xmlns:a16="http://schemas.microsoft.com/office/drawing/2014/main" id="{DFCD90DC-BB1D-452C-84F9-F60B7CC7F9B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 rot="16200000">
                      <a:off x="3757521" y="-268263"/>
                      <a:ext cx="3990990" cy="830892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" name="矩形 6">
                      <a:extLst>
                        <a:ext uri="{FF2B5EF4-FFF2-40B4-BE49-F238E27FC236}">
                          <a16:creationId xmlns:a16="http://schemas.microsoft.com/office/drawing/2014/main" id="{D6B1A8B0-D175-4D1D-BFCA-B85AFD7C1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93289" y="3104964"/>
                      <a:ext cx="213064" cy="156247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>
                        <a:solidFill>
                          <a:schemeClr val="tx2"/>
                        </a:solidFill>
                      </a:endParaRPr>
                    </a:p>
                  </p:txBody>
                </p:sp>
              </p:grpSp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D3C3C2DD-B0AC-4359-912A-949CBDFC5164}"/>
                      </a:ext>
                    </a:extLst>
                  </p:cNvPr>
                  <p:cNvSpPr txBox="1"/>
                  <p:nvPr/>
                </p:nvSpPr>
                <p:spPr>
                  <a:xfrm>
                    <a:off x="1524332" y="5046719"/>
                    <a:ext cx="19351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/>
                      <a:t>3 – Channel Image</a:t>
                    </a:r>
                    <a:endParaRPr lang="zh-TW" altLang="en-US" dirty="0"/>
                  </a:p>
                </p:txBody>
              </p:sp>
            </p:grpSp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67EEE6C3-DDC9-4BDD-BD6F-023AF4704505}"/>
                    </a:ext>
                  </a:extLst>
                </p:cNvPr>
                <p:cNvSpPr txBox="1"/>
                <p:nvPr/>
              </p:nvSpPr>
              <p:spPr>
                <a:xfrm>
                  <a:off x="4696288" y="5073134"/>
                  <a:ext cx="8643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err="1"/>
                    <a:t>ResNet</a:t>
                  </a:r>
                  <a:endParaRPr lang="zh-TW" altLang="en-US" dirty="0"/>
                </a:p>
              </p:txBody>
            </p:sp>
          </p:grp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7534163-59AD-465A-8A67-186F29CB0074}"/>
                  </a:ext>
                </a:extLst>
              </p:cNvPr>
              <p:cNvSpPr/>
              <p:nvPr/>
            </p:nvSpPr>
            <p:spPr>
              <a:xfrm>
                <a:off x="6604986" y="2068497"/>
                <a:ext cx="1802167" cy="213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F92FCEF-1109-4E0D-9589-CFC1132E3E35}"/>
                </a:ext>
              </a:extLst>
            </p:cNvPr>
            <p:cNvSpPr txBox="1"/>
            <p:nvPr/>
          </p:nvSpPr>
          <p:spPr>
            <a:xfrm>
              <a:off x="6564676" y="5073134"/>
              <a:ext cx="2069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Full Connect Layers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07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788F4AC-8E87-4D49-820C-6383B5E6A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RGB and Depth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Input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58B2C13-3B02-4197-9142-5290F680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Assistant fetching robot design(</a:t>
            </a:r>
            <a:r>
              <a:rPr lang="en-US" altLang="zh-TW" dirty="0" err="1"/>
              <a:t>conti</a:t>
            </a:r>
            <a:r>
              <a:rPr lang="en-US" altLang="zh-TW" dirty="0"/>
              <a:t>.)</a:t>
            </a:r>
            <a:br>
              <a:rPr lang="en-US" altLang="zh-TW" dirty="0"/>
            </a:br>
            <a:r>
              <a:rPr lang="en-US" altLang="zh-TW" dirty="0"/>
              <a:t>Training Data Preprocessing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0EC6C3-1FCA-4B48-96CF-0D6F0536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19</a:t>
            </a:fld>
            <a:r>
              <a:rPr lang="zh-TW" altLang="en-US"/>
              <a:t>
            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0853E3-BA58-4672-92EC-7E6D04D9F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36" y="1595482"/>
            <a:ext cx="2478998" cy="17888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A374A9-BF6C-4C28-AF6F-9C12FED746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34" y="1595483"/>
            <a:ext cx="2478998" cy="178882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2A52AA1-2A8A-46C6-A6B4-96A5E9BFC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36" y="3839689"/>
            <a:ext cx="1473940" cy="14181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FEB6AB4-E183-47A4-8033-35FF993E1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76" y="3839688"/>
            <a:ext cx="1473940" cy="141811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D960E4C-0346-4A0E-851B-C35332BC7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3516" y="3731949"/>
            <a:ext cx="1803196" cy="163358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82CD0A5-4100-4854-BE38-1B7CB0ED6CC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712" y="3839688"/>
            <a:ext cx="1619034" cy="14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6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FC3E61A-26A9-4E21-ACC6-B930DBB19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1.Introduction</a:t>
            </a:r>
          </a:p>
          <a:p>
            <a:r>
              <a:rPr lang="en-US" altLang="zh-TW" dirty="0"/>
              <a:t>2.Assistant fetching robot design</a:t>
            </a:r>
          </a:p>
          <a:p>
            <a:r>
              <a:rPr lang="en-US" altLang="zh-TW" dirty="0"/>
              <a:t>3.Experiment results</a:t>
            </a:r>
          </a:p>
          <a:p>
            <a:r>
              <a:rPr lang="en-US" altLang="zh-TW" dirty="0"/>
              <a:t>4.Conclusion</a:t>
            </a:r>
          </a:p>
          <a:p>
            <a:r>
              <a:rPr lang="en-US" altLang="zh-TW" dirty="0"/>
              <a:t>5.Future Work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13C99A2-DB04-4A16-90DB-B30507A4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18EF1D-471D-4DB8-9E7A-EBB6A18C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2</a:t>
            </a:fld>
            <a:r>
              <a:rPr lang="zh-TW" altLang="en-US"/>
              <a:t>
          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54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93F7EB7-6845-4BA9-9537-F512D5F69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True positive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False positive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86B74D0-8ED8-4F32-B060-E3C543DD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Assistant fetching robot design(</a:t>
            </a:r>
            <a:r>
              <a:rPr lang="en-US" altLang="zh-TW" dirty="0" err="1"/>
              <a:t>conti</a:t>
            </a:r>
            <a:r>
              <a:rPr lang="en-US" altLang="zh-TW" dirty="0"/>
              <a:t>.)</a:t>
            </a:r>
            <a:br>
              <a:rPr lang="en-US" altLang="zh-TW" dirty="0"/>
            </a:br>
            <a:r>
              <a:rPr lang="en-US" altLang="zh-TW" dirty="0"/>
              <a:t>Training Result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CCC200-8D85-43A6-85BB-66607EDA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20</a:t>
            </a:fld>
            <a:r>
              <a:rPr lang="zh-TW" altLang="en-US"/>
              <a:t>
            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786FFF1-D6DA-4C3F-9ED6-DCE1A8A71560}"/>
              </a:ext>
            </a:extLst>
          </p:cNvPr>
          <p:cNvGrpSpPr/>
          <p:nvPr/>
        </p:nvGrpSpPr>
        <p:grpSpPr>
          <a:xfrm>
            <a:off x="3324068" y="951632"/>
            <a:ext cx="7761514" cy="2728249"/>
            <a:chOff x="1104900" y="1533508"/>
            <a:chExt cx="6909240" cy="2194151"/>
          </a:xfrm>
        </p:grpSpPr>
        <p:pic>
          <p:nvPicPr>
            <p:cNvPr id="5" name="內容版面配置區 3">
              <a:extLst>
                <a:ext uri="{FF2B5EF4-FFF2-40B4-BE49-F238E27FC236}">
                  <a16:creationId xmlns:a16="http://schemas.microsoft.com/office/drawing/2014/main" id="{EAD5195F-51CA-4FEC-9F8B-B6FA1451F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04900" y="1600200"/>
              <a:ext cx="2280849" cy="2127459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E7B17D0-A676-4A3A-BA91-2FCE158A6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85749" y="1560185"/>
              <a:ext cx="2254173" cy="2167474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6AB022F-3296-4B45-B38E-43D31932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39922" y="1533508"/>
              <a:ext cx="2374218" cy="2194151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668FD7E-3E27-49E2-A437-1220F943548A}"/>
              </a:ext>
            </a:extLst>
          </p:cNvPr>
          <p:cNvGrpSpPr/>
          <p:nvPr/>
        </p:nvGrpSpPr>
        <p:grpSpPr>
          <a:xfrm>
            <a:off x="3324068" y="3561641"/>
            <a:ext cx="7761600" cy="2728800"/>
            <a:chOff x="1646150" y="2624894"/>
            <a:chExt cx="9956292" cy="3105150"/>
          </a:xfrm>
        </p:grpSpPr>
        <p:pic>
          <p:nvPicPr>
            <p:cNvPr id="9" name="內容版面配置區 3">
              <a:extLst>
                <a:ext uri="{FF2B5EF4-FFF2-40B4-BE49-F238E27FC236}">
                  <a16:creationId xmlns:a16="http://schemas.microsoft.com/office/drawing/2014/main" id="{57873343-D8A2-4BC5-8281-AF229C02B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46150" y="2624894"/>
              <a:ext cx="3352800" cy="310515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2D7FC0D-3F95-43C4-9D43-32C2A7FA8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93899" y="2624894"/>
              <a:ext cx="3267075" cy="3076575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7E90E77-CE17-442C-ACA1-2BA85C24A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59167" y="2624894"/>
              <a:ext cx="3343275" cy="3105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75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64B9DA9-CB97-4BF4-AE46-20530532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Assistant fetching robot design(</a:t>
            </a:r>
            <a:r>
              <a:rPr lang="en-US" altLang="zh-TW" dirty="0" err="1"/>
              <a:t>conti</a:t>
            </a:r>
            <a:r>
              <a:rPr lang="en-US" altLang="zh-TW" dirty="0"/>
              <a:t>.)</a:t>
            </a:r>
            <a:br>
              <a:rPr lang="en-US" altLang="zh-TW" dirty="0"/>
            </a:br>
            <a:r>
              <a:rPr lang="en-US" altLang="zh-TW" dirty="0"/>
              <a:t>Prediction Result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F63E24-EB25-41F8-AE8F-4F967BB3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21</a:t>
            </a:fld>
            <a:r>
              <a:rPr lang="zh-TW" altLang="en-US"/>
              <a:t>
            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8590FC8-8E99-4958-A8FD-8534518D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04C289D-9A70-4EB6-A4A0-1F8993742BD5}"/>
              </a:ext>
            </a:extLst>
          </p:cNvPr>
          <p:cNvGrpSpPr/>
          <p:nvPr/>
        </p:nvGrpSpPr>
        <p:grpSpPr>
          <a:xfrm>
            <a:off x="3328307" y="1173162"/>
            <a:ext cx="5533867" cy="5126266"/>
            <a:chOff x="3438536" y="1271133"/>
            <a:chExt cx="6458175" cy="6134250"/>
          </a:xfrm>
        </p:grpSpPr>
        <p:pic>
          <p:nvPicPr>
            <p:cNvPr id="9" name="內容版面配置區 3">
              <a:extLst>
                <a:ext uri="{FF2B5EF4-FFF2-40B4-BE49-F238E27FC236}">
                  <a16:creationId xmlns:a16="http://schemas.microsoft.com/office/drawing/2014/main" id="{1C1C6B9D-3ABF-41D4-BF8B-85D8BA126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38536" y="1271133"/>
              <a:ext cx="3228975" cy="306705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272047C2-2DD9-423C-A7F9-02B92C67D89B}"/>
                </a:ext>
              </a:extLst>
            </p:cNvPr>
            <p:cNvPicPr>
              <a:picLocks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67511" y="1271133"/>
              <a:ext cx="3229200" cy="30672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117F479-D5F9-4603-957D-30156750B549}"/>
                </a:ext>
              </a:extLst>
            </p:cNvPr>
            <p:cNvPicPr>
              <a:picLocks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06230" y="4338183"/>
              <a:ext cx="3229200" cy="30672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622FC8F-7BD6-46B3-BEF0-C79A76ECA732}"/>
                </a:ext>
              </a:extLst>
            </p:cNvPr>
            <p:cNvPicPr>
              <a:picLocks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85172" y="4338183"/>
              <a:ext cx="3229200" cy="306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838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03F651C4-D579-469C-BF3B-B18CFEFCFCD4}"/>
              </a:ext>
            </a:extLst>
          </p:cNvPr>
          <p:cNvSpPr/>
          <p:nvPr/>
        </p:nvSpPr>
        <p:spPr>
          <a:xfrm>
            <a:off x="8837113" y="5468073"/>
            <a:ext cx="754236" cy="472532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CF63B23-E0CA-4312-B0BA-77D74EFFE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Assistant fetching robot design(</a:t>
            </a:r>
            <a:r>
              <a:rPr lang="en-US" altLang="zh-TW" dirty="0" err="1"/>
              <a:t>conti</a:t>
            </a:r>
            <a:r>
              <a:rPr lang="en-US" altLang="zh-TW" dirty="0"/>
              <a:t>.)</a:t>
            </a:r>
            <a:br>
              <a:rPr lang="en-US" altLang="zh-TW" dirty="0"/>
            </a:br>
            <a:r>
              <a:rPr lang="en-US" altLang="zh-TW" sz="3300" dirty="0"/>
              <a:t>Kinect and Deep-Learning algorithm to find the best grasp</a:t>
            </a:r>
            <a:endParaRPr lang="zh-TW" altLang="en-US" sz="33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93760D-E5F5-44F8-A73F-5AC1C6FE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22</a:t>
            </a:fld>
            <a:r>
              <a:rPr lang="zh-TW" altLang="en-US"/>
              <a:t>
            </a:t>
            </a:r>
            <a:endParaRPr lang="zh-TW" altLang="en-US" dirty="0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DD47E0A4-07DF-464F-894B-71084F439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1635524"/>
              </p:ext>
            </p:extLst>
          </p:nvPr>
        </p:nvGraphicFramePr>
        <p:xfrm>
          <a:off x="1247781" y="-2063967"/>
          <a:ext cx="9982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5" name="群組 24">
            <a:extLst>
              <a:ext uri="{FF2B5EF4-FFF2-40B4-BE49-F238E27FC236}">
                <a16:creationId xmlns:a16="http://schemas.microsoft.com/office/drawing/2014/main" id="{BB141139-3F4F-4154-8705-B3FD1A53C1B9}"/>
              </a:ext>
            </a:extLst>
          </p:cNvPr>
          <p:cNvGrpSpPr/>
          <p:nvPr/>
        </p:nvGrpSpPr>
        <p:grpSpPr>
          <a:xfrm>
            <a:off x="1599692" y="1444804"/>
            <a:ext cx="8991097" cy="4388182"/>
            <a:chOff x="1191590" y="1337915"/>
            <a:chExt cx="9893992" cy="5018436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38BE030-094C-420A-AD22-82779D87D726}"/>
                </a:ext>
              </a:extLst>
            </p:cNvPr>
            <p:cNvGrpSpPr/>
            <p:nvPr/>
          </p:nvGrpSpPr>
          <p:grpSpPr>
            <a:xfrm>
              <a:off x="1191590" y="1337915"/>
              <a:ext cx="9893992" cy="5018436"/>
              <a:chOff x="1567694" y="1337915"/>
              <a:chExt cx="9893992" cy="5018436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238D3DFB-B46F-4421-B6F4-55D9891F0250}"/>
                  </a:ext>
                </a:extLst>
              </p:cNvPr>
              <p:cNvGrpSpPr/>
              <p:nvPr/>
            </p:nvGrpSpPr>
            <p:grpSpPr>
              <a:xfrm>
                <a:off x="1567694" y="1337915"/>
                <a:ext cx="7324307" cy="5018436"/>
                <a:chOff x="857481" y="1522581"/>
                <a:chExt cx="7324307" cy="5018436"/>
              </a:xfrm>
            </p:grpSpPr>
            <p:grpSp>
              <p:nvGrpSpPr>
                <p:cNvPr id="13" name="群組 12">
                  <a:extLst>
                    <a:ext uri="{FF2B5EF4-FFF2-40B4-BE49-F238E27FC236}">
                      <a16:creationId xmlns:a16="http://schemas.microsoft.com/office/drawing/2014/main" id="{FAFBC2A8-95AF-42A9-896D-EE3100651A72}"/>
                    </a:ext>
                  </a:extLst>
                </p:cNvPr>
                <p:cNvGrpSpPr/>
                <p:nvPr/>
              </p:nvGrpSpPr>
              <p:grpSpPr>
                <a:xfrm>
                  <a:off x="857481" y="1522581"/>
                  <a:ext cx="3789283" cy="4494223"/>
                  <a:chOff x="857481" y="1522581"/>
                  <a:chExt cx="3789283" cy="4494223"/>
                </a:xfrm>
              </p:grpSpPr>
              <p:grpSp>
                <p:nvGrpSpPr>
                  <p:cNvPr id="10" name="群組 9">
                    <a:extLst>
                      <a:ext uri="{FF2B5EF4-FFF2-40B4-BE49-F238E27FC236}">
                        <a16:creationId xmlns:a16="http://schemas.microsoft.com/office/drawing/2014/main" id="{2288863E-2680-4D2C-9C1E-73B3E2562F7B}"/>
                      </a:ext>
                    </a:extLst>
                  </p:cNvPr>
                  <p:cNvGrpSpPr/>
                  <p:nvPr/>
                </p:nvGrpSpPr>
                <p:grpSpPr>
                  <a:xfrm>
                    <a:off x="857481" y="1522581"/>
                    <a:ext cx="3789283" cy="4494223"/>
                    <a:chOff x="-30286" y="1362784"/>
                    <a:chExt cx="3789283" cy="4494223"/>
                  </a:xfrm>
                </p:grpSpPr>
                <p:grpSp>
                  <p:nvGrpSpPr>
                    <p:cNvPr id="8" name="群組 7">
                      <a:extLst>
                        <a:ext uri="{FF2B5EF4-FFF2-40B4-BE49-F238E27FC236}">
                          <a16:creationId xmlns:a16="http://schemas.microsoft.com/office/drawing/2014/main" id="{D580E651-63A1-48C5-B067-A02397DEF5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823" y="1362784"/>
                      <a:ext cx="3725174" cy="2392470"/>
                      <a:chOff x="33823" y="1362784"/>
                      <a:chExt cx="3725174" cy="2392470"/>
                    </a:xfrm>
                  </p:grpSpPr>
                  <p:pic>
                    <p:nvPicPr>
                      <p:cNvPr id="2" name="圖片 1">
                        <a:extLst>
                          <a:ext uri="{FF2B5EF4-FFF2-40B4-BE49-F238E27FC236}">
                            <a16:creationId xmlns:a16="http://schemas.microsoft.com/office/drawing/2014/main" id="{49ABFAEB-3046-426A-B8EC-7D3F0CF206B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3823" y="1362784"/>
                        <a:ext cx="2142154" cy="130619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6" name="箭號: 向下 5">
                        <a:extLst>
                          <a:ext uri="{FF2B5EF4-FFF2-40B4-BE49-F238E27FC236}">
                            <a16:creationId xmlns:a16="http://schemas.microsoft.com/office/drawing/2014/main" id="{B64BF67F-D373-49C6-A79B-CC3453B61B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7229" y="2668975"/>
                        <a:ext cx="377671" cy="1086279"/>
                      </a:xfrm>
                      <a:prstGeom prst="downArrow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7" name="文字方塊 6">
                        <a:extLst>
                          <a:ext uri="{FF2B5EF4-FFF2-40B4-BE49-F238E27FC236}">
                            <a16:creationId xmlns:a16="http://schemas.microsoft.com/office/drawing/2014/main" id="{B272C290-7E2D-413A-B5D3-D5820CF45C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00714" y="1745645"/>
                        <a:ext cx="1358283" cy="9233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lvl="0"/>
                        <a:r>
                          <a:rPr lang="en-US" altLang="zh-TW" dirty="0"/>
                          <a:t>Collect the </a:t>
                        </a:r>
                      </a:p>
                      <a:p>
                        <a:pPr lvl="0"/>
                        <a:r>
                          <a:rPr lang="en-US" altLang="zh-TW" dirty="0"/>
                          <a:t>RGB-D data</a:t>
                        </a:r>
                      </a:p>
                      <a:p>
                        <a:endParaRPr lang="zh-TW" altLang="en-US" dirty="0"/>
                      </a:p>
                    </p:txBody>
                  </p:sp>
                </p:grpSp>
                <p:pic>
                  <p:nvPicPr>
                    <p:cNvPr id="1026" name="Picture 2" descr="YOLO - 關於| Facebook">
                      <a:extLst>
                        <a:ext uri="{FF2B5EF4-FFF2-40B4-BE49-F238E27FC236}">
                          <a16:creationId xmlns:a16="http://schemas.microsoft.com/office/drawing/2014/main" id="{95C4CF09-39FE-4F5C-87D1-6777E85C121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-30286" y="3910578"/>
                      <a:ext cx="1946429" cy="194642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EF125BFB-5C00-48A5-8E4E-01A60E9353A7}"/>
                      </a:ext>
                    </a:extLst>
                  </p:cNvPr>
                  <p:cNvSpPr txBox="1"/>
                  <p:nvPr/>
                </p:nvSpPr>
                <p:spPr>
                  <a:xfrm>
                    <a:off x="940066" y="5468112"/>
                    <a:ext cx="17812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/>
                      <a:t>Recognize object</a:t>
                    </a:r>
                    <a:endParaRPr lang="zh-TW" altLang="en-US" dirty="0"/>
                  </a:p>
                </p:txBody>
              </p:sp>
            </p:grpSp>
            <p:sp>
              <p:nvSpPr>
                <p:cNvPr id="14" name="箭號: 向右 13">
                  <a:extLst>
                    <a:ext uri="{FF2B5EF4-FFF2-40B4-BE49-F238E27FC236}">
                      <a16:creationId xmlns:a16="http://schemas.microsoft.com/office/drawing/2014/main" id="{0DF5117E-22EF-48CA-BA31-5C1B8E5301C0}"/>
                    </a:ext>
                  </a:extLst>
                </p:cNvPr>
                <p:cNvSpPr/>
                <p:nvPr/>
              </p:nvSpPr>
              <p:spPr>
                <a:xfrm>
                  <a:off x="3217110" y="4956048"/>
                  <a:ext cx="1007418" cy="365760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2"/>
                    </a:solidFill>
                  </a:endParaRPr>
                </a:p>
              </p:txBody>
            </p:sp>
            <p:grpSp>
              <p:nvGrpSpPr>
                <p:cNvPr id="16" name="群組 15">
                  <a:extLst>
                    <a:ext uri="{FF2B5EF4-FFF2-40B4-BE49-F238E27FC236}">
                      <a16:creationId xmlns:a16="http://schemas.microsoft.com/office/drawing/2014/main" id="{176EF7C8-FDA4-4D32-BD70-7A8A38BFE0A7}"/>
                    </a:ext>
                  </a:extLst>
                </p:cNvPr>
                <p:cNvGrpSpPr/>
                <p:nvPr/>
              </p:nvGrpSpPr>
              <p:grpSpPr>
                <a:xfrm>
                  <a:off x="4711822" y="4196425"/>
                  <a:ext cx="2034866" cy="2344592"/>
                  <a:chOff x="4711822" y="4196425"/>
                  <a:chExt cx="2034866" cy="2344592"/>
                </a:xfrm>
              </p:grpSpPr>
              <p:pic>
                <p:nvPicPr>
                  <p:cNvPr id="12" name="內容版面配置區 3">
                    <a:extLst>
                      <a:ext uri="{FF2B5EF4-FFF2-40B4-BE49-F238E27FC236}">
                        <a16:creationId xmlns:a16="http://schemas.microsoft.com/office/drawing/2014/main" id="{F2075A56-B77B-49C4-8B5D-BB6917C4F1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4711822" y="4196425"/>
                    <a:ext cx="2034866" cy="1885006"/>
                  </a:xfrm>
                  <a:prstGeom prst="rect">
                    <a:avLst/>
                  </a:prstGeom>
                </p:spPr>
              </p:pic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F8C3FC57-57F1-4D61-B397-D87907F0B62B}"/>
                      </a:ext>
                    </a:extLst>
                  </p:cNvPr>
                  <p:cNvSpPr txBox="1"/>
                  <p:nvPr/>
                </p:nvSpPr>
                <p:spPr>
                  <a:xfrm>
                    <a:off x="4877098" y="6171685"/>
                    <a:ext cx="17427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/>
                      <a:t>Best grasp point </a:t>
                    </a:r>
                    <a:endParaRPr lang="zh-TW" altLang="en-US" dirty="0"/>
                  </a:p>
                </p:txBody>
              </p:sp>
            </p:grpSp>
            <p:sp>
              <p:nvSpPr>
                <p:cNvPr id="22" name="箭號: 向右 21">
                  <a:extLst>
                    <a:ext uri="{FF2B5EF4-FFF2-40B4-BE49-F238E27FC236}">
                      <a16:creationId xmlns:a16="http://schemas.microsoft.com/office/drawing/2014/main" id="{D2DB3591-999E-4F65-AB5C-4E599519A245}"/>
                    </a:ext>
                  </a:extLst>
                </p:cNvPr>
                <p:cNvSpPr/>
                <p:nvPr/>
              </p:nvSpPr>
              <p:spPr>
                <a:xfrm>
                  <a:off x="7174370" y="4956048"/>
                  <a:ext cx="1007418" cy="365760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80018155-FD82-4F31-AC9A-AE28D2F256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6506" t="40896" r="70002" b="32686"/>
              <a:stretch/>
            </p:blipFill>
            <p:spPr>
              <a:xfrm>
                <a:off x="9242523" y="3393306"/>
                <a:ext cx="2219163" cy="2503459"/>
              </a:xfrm>
              <a:prstGeom prst="rect">
                <a:avLst/>
              </a:prstGeom>
            </p:spPr>
          </p:pic>
        </p:grp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BA18C15-C2A2-44D0-921A-EB9618977B58}"/>
                </a:ext>
              </a:extLst>
            </p:cNvPr>
            <p:cNvSpPr txBox="1"/>
            <p:nvPr/>
          </p:nvSpPr>
          <p:spPr>
            <a:xfrm>
              <a:off x="9161756" y="5939027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Grasp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4768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0D3342-A35C-4A40-A78B-5C9B06AB1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 suppose to ROS, Arduino, and Raspberry PI.</a:t>
            </a:r>
          </a:p>
          <a:p>
            <a:r>
              <a:rPr lang="en-US" altLang="zh-TW" dirty="0"/>
              <a:t>We can control the arm through Arduino, Python and C++.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D7B6C38-47C5-407F-8EE4-E2BAAFC0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Assistant fetching robot design(</a:t>
            </a:r>
            <a:r>
              <a:rPr lang="en-US" altLang="zh-TW" dirty="0" err="1"/>
              <a:t>conti</a:t>
            </a:r>
            <a:r>
              <a:rPr lang="en-US" altLang="zh-TW" dirty="0"/>
              <a:t>.) </a:t>
            </a:r>
            <a:br>
              <a:rPr lang="en-US" altLang="zh-TW" dirty="0"/>
            </a:br>
            <a:r>
              <a:rPr lang="en-US" altLang="zh-TW" dirty="0"/>
              <a:t>Robotic arm control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2A2EF2-BA26-4396-B7E9-83563862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23</a:t>
            </a:fld>
            <a:r>
              <a:rPr lang="zh-TW" altLang="en-US"/>
              <a:t>
            </a:t>
            </a:r>
            <a:endParaRPr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84CC425-124E-476A-8938-3D5FDF91585B}"/>
              </a:ext>
            </a:extLst>
          </p:cNvPr>
          <p:cNvGrpSpPr/>
          <p:nvPr/>
        </p:nvGrpSpPr>
        <p:grpSpPr>
          <a:xfrm>
            <a:off x="2430235" y="2801667"/>
            <a:ext cx="7330011" cy="3056930"/>
            <a:chOff x="3755571" y="2890158"/>
            <a:chExt cx="7330011" cy="3056930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8A05E597-6767-4850-B8D8-D384BEB93947}"/>
                </a:ext>
              </a:extLst>
            </p:cNvPr>
            <p:cNvGrpSpPr/>
            <p:nvPr/>
          </p:nvGrpSpPr>
          <p:grpSpPr>
            <a:xfrm>
              <a:off x="3792153" y="2890158"/>
              <a:ext cx="7293429" cy="3056930"/>
              <a:chOff x="4595426" y="4246502"/>
              <a:chExt cx="7596573" cy="310880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2406B37B-0A93-492A-B8C3-1811F7605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06826" y="4246502"/>
                <a:ext cx="5285173" cy="2611497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16D561E4-0AB3-41C9-8150-BA8C4C2C89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506" t="40896" r="70002" b="26845"/>
              <a:stretch/>
            </p:blipFill>
            <p:spPr>
              <a:xfrm>
                <a:off x="4595426" y="4246502"/>
                <a:ext cx="2311400" cy="3108806"/>
              </a:xfrm>
              <a:prstGeom prst="rect">
                <a:avLst/>
              </a:prstGeom>
            </p:spPr>
          </p:pic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949E930-29E2-4938-93F6-58BF8F05E018}"/>
                </a:ext>
              </a:extLst>
            </p:cNvPr>
            <p:cNvSpPr/>
            <p:nvPr/>
          </p:nvSpPr>
          <p:spPr>
            <a:xfrm>
              <a:off x="3755571" y="5404757"/>
              <a:ext cx="2220686" cy="3592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87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FC3E61A-26A9-4E21-ACC6-B930DBB19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6"/>
                </a:solidFill>
              </a:rPr>
              <a:t>1.Introduction</a:t>
            </a:r>
          </a:p>
          <a:p>
            <a:r>
              <a:rPr lang="en-US" altLang="zh-TW" dirty="0">
                <a:solidFill>
                  <a:schemeClr val="accent6"/>
                </a:solidFill>
              </a:rPr>
              <a:t>2.Assistant fetching robot design</a:t>
            </a:r>
          </a:p>
          <a:p>
            <a:r>
              <a:rPr lang="en-US" altLang="zh-TW" dirty="0">
                <a:solidFill>
                  <a:schemeClr val="tx2"/>
                </a:solidFill>
              </a:rPr>
              <a:t>3.Experiment results</a:t>
            </a:r>
          </a:p>
          <a:p>
            <a:r>
              <a:rPr lang="en-US" altLang="zh-TW" dirty="0">
                <a:solidFill>
                  <a:schemeClr val="accent6"/>
                </a:solidFill>
              </a:rPr>
              <a:t>4.Conclusion</a:t>
            </a:r>
          </a:p>
          <a:p>
            <a:r>
              <a:rPr lang="en-US" altLang="zh-TW" dirty="0">
                <a:solidFill>
                  <a:schemeClr val="accent6"/>
                </a:solidFill>
              </a:rPr>
              <a:t>5.Future Work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13C99A2-DB04-4A16-90DB-B30507A4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18EF1D-471D-4DB8-9E7A-EBB6A18C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24</a:t>
            </a:fld>
            <a:r>
              <a:rPr lang="zh-TW" altLang="en-US"/>
              <a:t>
          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346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9922.t">
            <a:hlinkClick r:id="" action="ppaction://media"/>
            <a:extLst>
              <a:ext uri="{FF2B5EF4-FFF2-40B4-BE49-F238E27FC236}">
                <a16:creationId xmlns:a16="http://schemas.microsoft.com/office/drawing/2014/main" id="{67C3CFE0-AC94-4825-9840-78847D27E2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84195" y="1297873"/>
            <a:ext cx="2281867" cy="4933767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8ACD13FE-F270-4188-AE24-D096A3AE4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Experiment results</a:t>
            </a:r>
            <a:br>
              <a:rPr lang="en-US" altLang="zh-TW" dirty="0"/>
            </a:br>
            <a:r>
              <a:rPr lang="en-US" altLang="zh-TW" dirty="0"/>
              <a:t>APP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E20A6F-9026-433C-89EA-B6ED4712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25</a:t>
            </a:fld>
            <a:r>
              <a:rPr lang="zh-TW" altLang="en-US"/>
              <a:t>
            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2A98E5-4B09-459B-8FD6-ED39A4050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850" y="1344481"/>
            <a:ext cx="2133600" cy="21336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754A51B-0B47-4DF0-9E88-459521E17D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944" y="1344481"/>
            <a:ext cx="2133600" cy="2133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648F7D0-3709-43AA-BBB0-3FEBF20CE20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878" y="3649400"/>
            <a:ext cx="25622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8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3610500-E452-478C-9BA3-9CF965FE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Experiment results(</a:t>
            </a:r>
            <a:r>
              <a:rPr lang="en-US" altLang="zh-TW" dirty="0" err="1"/>
              <a:t>conti</a:t>
            </a:r>
            <a:r>
              <a:rPr lang="en-US" altLang="zh-TW" dirty="0"/>
              <a:t>.)</a:t>
            </a:r>
            <a:br>
              <a:rPr lang="en-US" altLang="zh-TW" dirty="0"/>
            </a:br>
            <a:r>
              <a:rPr lang="en-US" altLang="zh-TW" dirty="0"/>
              <a:t>Mobile platform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37CC10-ED7A-4D92-A925-A5EAEEC66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26</a:t>
            </a:fld>
            <a:r>
              <a:rPr lang="zh-TW" altLang="en-US"/>
              <a:t>
            </a:t>
            </a:r>
            <a:endParaRPr lang="zh-TW" altLang="en-US" dirty="0"/>
          </a:p>
        </p:txBody>
      </p:sp>
      <p:pic>
        <p:nvPicPr>
          <p:cNvPr id="8" name="68748.t">
            <a:hlinkClick r:id="" action="ppaction://media"/>
            <a:extLst>
              <a:ext uri="{FF2B5EF4-FFF2-40B4-BE49-F238E27FC236}">
                <a16:creationId xmlns:a16="http://schemas.microsoft.com/office/drawing/2014/main" id="{92DE2A17-F79E-4705-A111-5859A47382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7948" y="1390562"/>
            <a:ext cx="3234585" cy="4606344"/>
          </a:xfrm>
        </p:spPr>
      </p:pic>
    </p:spTree>
    <p:extLst>
      <p:ext uri="{BB962C8B-B14F-4D97-AF65-F5344CB8AC3E}">
        <p14:creationId xmlns:p14="http://schemas.microsoft.com/office/powerpoint/2010/main" val="252012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86AFE4-B55A-4CA6-82B5-2810E81D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Experiment results(</a:t>
            </a:r>
            <a:r>
              <a:rPr lang="en-US" altLang="zh-TW" dirty="0" err="1">
                <a:solidFill>
                  <a:schemeClr val="tx1"/>
                </a:solidFill>
              </a:rPr>
              <a:t>conti</a:t>
            </a:r>
            <a:r>
              <a:rPr lang="en-US" altLang="zh-TW" dirty="0">
                <a:solidFill>
                  <a:schemeClr val="tx1"/>
                </a:solidFill>
              </a:rPr>
              <a:t>.)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 err="1">
                <a:solidFill>
                  <a:schemeClr val="tx1"/>
                </a:solidFill>
              </a:rPr>
              <a:t>Niryo</a:t>
            </a:r>
            <a:r>
              <a:rPr lang="en-US" altLang="zh-TW" dirty="0">
                <a:solidFill>
                  <a:schemeClr val="tx1"/>
                </a:solidFill>
              </a:rPr>
              <a:t>-one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6-Axes Robotic Arm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E77DDE-5C36-444F-9980-9E1A6754A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539802.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8334" y="1932566"/>
            <a:ext cx="7293813" cy="410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9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56098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FC3E61A-26A9-4E21-ACC6-B930DBB19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6"/>
                </a:solidFill>
              </a:rPr>
              <a:t>1.Introduction</a:t>
            </a:r>
          </a:p>
          <a:p>
            <a:r>
              <a:rPr lang="en-US" altLang="zh-TW" dirty="0">
                <a:solidFill>
                  <a:schemeClr val="accent6"/>
                </a:solidFill>
              </a:rPr>
              <a:t>2.Assistant fetching robot design</a:t>
            </a:r>
          </a:p>
          <a:p>
            <a:r>
              <a:rPr lang="en-US" altLang="zh-TW" dirty="0">
                <a:solidFill>
                  <a:schemeClr val="accent6"/>
                </a:solidFill>
              </a:rPr>
              <a:t>3.Experiment results</a:t>
            </a:r>
          </a:p>
          <a:p>
            <a:r>
              <a:rPr lang="en-US" altLang="zh-TW" dirty="0">
                <a:solidFill>
                  <a:schemeClr val="tx2"/>
                </a:solidFill>
              </a:rPr>
              <a:t>4.Conclusion</a:t>
            </a:r>
          </a:p>
          <a:p>
            <a:r>
              <a:rPr lang="en-US" altLang="zh-TW" dirty="0">
                <a:solidFill>
                  <a:schemeClr val="accent6"/>
                </a:solidFill>
              </a:rPr>
              <a:t>5.Future Work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13C99A2-DB04-4A16-90DB-B30507A4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18EF1D-471D-4DB8-9E7A-EBB6A18C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28</a:t>
            </a:fld>
            <a:r>
              <a:rPr lang="zh-TW" altLang="en-US"/>
              <a:t>
          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49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BC027AB-09D9-4CEC-B3C9-036F0E858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work we have finished: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/>
              <a:t>Communication between smartphone and computer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/>
              <a:t>Find the object’s recognized by YOLO and best grasp point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/>
              <a:t>Realize grasping object through arm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/>
              <a:t>Mobile platform control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B1C5AFE-5836-43BB-A410-08A68696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F94509-A967-4979-9D1E-28DAA738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29</a:t>
            </a:fld>
            <a:r>
              <a:rPr lang="zh-TW" altLang="en-US"/>
              <a:t>
          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561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FC3E61A-26A9-4E21-ACC6-B930DBB19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1.Introduction</a:t>
            </a:r>
          </a:p>
          <a:p>
            <a:r>
              <a:rPr lang="en-US" altLang="zh-TW" dirty="0">
                <a:solidFill>
                  <a:schemeClr val="accent6"/>
                </a:solidFill>
              </a:rPr>
              <a:t>2.Assistant fetching robot design</a:t>
            </a:r>
          </a:p>
          <a:p>
            <a:r>
              <a:rPr lang="en-US" altLang="zh-TW" dirty="0">
                <a:solidFill>
                  <a:schemeClr val="accent6"/>
                </a:solidFill>
              </a:rPr>
              <a:t>3.Experiment results</a:t>
            </a:r>
          </a:p>
          <a:p>
            <a:r>
              <a:rPr lang="en-US" altLang="zh-TW" dirty="0">
                <a:solidFill>
                  <a:schemeClr val="accent6"/>
                </a:solidFill>
              </a:rPr>
              <a:t>4.Conclusion</a:t>
            </a:r>
          </a:p>
          <a:p>
            <a:r>
              <a:rPr lang="en-US" altLang="zh-TW" dirty="0">
                <a:solidFill>
                  <a:schemeClr val="accent6"/>
                </a:solidFill>
              </a:rPr>
              <a:t>5.Future Work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13C99A2-DB04-4A16-90DB-B30507A4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18EF1D-471D-4DB8-9E7A-EBB6A18C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3</a:t>
            </a:fld>
            <a:r>
              <a:rPr lang="zh-TW" altLang="en-US"/>
              <a:t>
          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615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FC3E61A-26A9-4E21-ACC6-B930DBB19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6"/>
                </a:solidFill>
              </a:rPr>
              <a:t>1.Introduction</a:t>
            </a:r>
          </a:p>
          <a:p>
            <a:r>
              <a:rPr lang="en-US" altLang="zh-TW" dirty="0">
                <a:solidFill>
                  <a:schemeClr val="accent6"/>
                </a:solidFill>
              </a:rPr>
              <a:t>2.Assistant fetching robot design</a:t>
            </a:r>
          </a:p>
          <a:p>
            <a:r>
              <a:rPr lang="en-US" altLang="zh-TW" dirty="0">
                <a:solidFill>
                  <a:schemeClr val="accent6"/>
                </a:solidFill>
              </a:rPr>
              <a:t>3.Experiment results</a:t>
            </a:r>
          </a:p>
          <a:p>
            <a:r>
              <a:rPr lang="en-US" altLang="zh-TW" dirty="0">
                <a:solidFill>
                  <a:schemeClr val="accent6"/>
                </a:solidFill>
              </a:rPr>
              <a:t>4.Conclusion</a:t>
            </a:r>
          </a:p>
          <a:p>
            <a:r>
              <a:rPr lang="en-US" altLang="zh-TW" dirty="0">
                <a:solidFill>
                  <a:schemeClr val="tx2"/>
                </a:solidFill>
              </a:rPr>
              <a:t>5.Future Work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13C99A2-DB04-4A16-90DB-B30507A4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18EF1D-471D-4DB8-9E7A-EBB6A18C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30</a:t>
            </a:fld>
            <a:r>
              <a:rPr lang="zh-TW" altLang="en-US"/>
              <a:t>
          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038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2AE3AF-CD2B-439C-B303-738E422F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Future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6162CD-9089-49F3-A56A-C9889F804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991100" cy="4572000"/>
          </a:xfrm>
        </p:spPr>
        <p:txBody>
          <a:bodyPr>
            <a:normAutofit/>
          </a:bodyPr>
          <a:lstStyle/>
          <a:p>
            <a:r>
              <a:rPr lang="en-US" altLang="zh-TW" sz="2200" dirty="0"/>
              <a:t>Improve:</a:t>
            </a:r>
          </a:p>
          <a:p>
            <a:pPr lvl="1"/>
            <a:r>
              <a:rPr lang="en-US" altLang="zh-TW" sz="2200" dirty="0"/>
              <a:t>1.We can integrate the robot with arm, </a:t>
            </a:r>
            <a:r>
              <a:rPr lang="en-US" altLang="zh-TW" sz="2000" dirty="0"/>
              <a:t>mobile platform</a:t>
            </a:r>
            <a:r>
              <a:rPr lang="en-US" altLang="zh-TW" sz="2200" dirty="0"/>
              <a:t> and computer.</a:t>
            </a:r>
          </a:p>
          <a:p>
            <a:pPr lvl="1"/>
            <a:r>
              <a:rPr lang="en-US" altLang="zh-TW" sz="2200" dirty="0"/>
              <a:t>2.Due to the lack of training dataset about YOLO ,the robot recognizes only few objects. </a:t>
            </a:r>
          </a:p>
          <a:p>
            <a:r>
              <a:rPr lang="en-US" altLang="zh-TW" sz="2200" dirty="0"/>
              <a:t>In conclusion, We hope the system can be accessed to the people who moves with difficulties in the future. It can make the patients be more safe and convenient. </a:t>
            </a:r>
            <a:endParaRPr lang="zh-TW" altLang="en-US" sz="2200" dirty="0"/>
          </a:p>
          <a:p>
            <a:endParaRPr lang="zh-TW" altLang="en-US" sz="22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63D257EB-158E-4BEC-B233-F3C3D1A2E716}"/>
              </a:ext>
            </a:extLst>
          </p:cNvPr>
          <p:cNvGrpSpPr/>
          <p:nvPr/>
        </p:nvGrpSpPr>
        <p:grpSpPr>
          <a:xfrm>
            <a:off x="5493380" y="1286797"/>
            <a:ext cx="6805152" cy="5198806"/>
            <a:chOff x="5493380" y="1286797"/>
            <a:chExt cx="6805152" cy="5198806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E1CAF8C9-79A2-4001-9551-5D3BB6450C46}"/>
                </a:ext>
              </a:extLst>
            </p:cNvPr>
            <p:cNvGrpSpPr/>
            <p:nvPr/>
          </p:nvGrpSpPr>
          <p:grpSpPr>
            <a:xfrm>
              <a:off x="5493380" y="1286797"/>
              <a:ext cx="6805152" cy="5198806"/>
              <a:chOff x="7288567" y="537564"/>
              <a:chExt cx="4067415" cy="2685030"/>
            </a:xfrm>
          </p:grpSpPr>
          <p:pic>
            <p:nvPicPr>
              <p:cNvPr id="4" name="內容版面配置區 3">
                <a:extLst>
                  <a:ext uri="{FF2B5EF4-FFF2-40B4-BE49-F238E27FC236}">
                    <a16:creationId xmlns:a16="http://schemas.microsoft.com/office/drawing/2014/main" id="{8C0BA751-72B7-448D-A7B0-D06142C55A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4692" t="31353" r="24697" b="9858"/>
              <a:stretch/>
            </p:blipFill>
            <p:spPr>
              <a:xfrm>
                <a:off x="7288567" y="537564"/>
                <a:ext cx="4067415" cy="2685030"/>
              </a:xfrm>
              <a:prstGeom prst="rect">
                <a:avLst/>
              </a:prstGeom>
            </p:spPr>
          </p:pic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206C7F7-CD0E-47EC-BF7F-CDE5EB679D9D}"/>
                  </a:ext>
                </a:extLst>
              </p:cNvPr>
              <p:cNvSpPr/>
              <p:nvPr/>
            </p:nvSpPr>
            <p:spPr>
              <a:xfrm>
                <a:off x="8016536" y="3053918"/>
                <a:ext cx="2645546" cy="1412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5A429A9-35DD-4C63-964A-0A25273C9D2B}"/>
                </a:ext>
              </a:extLst>
            </p:cNvPr>
            <p:cNvSpPr/>
            <p:nvPr/>
          </p:nvSpPr>
          <p:spPr>
            <a:xfrm>
              <a:off x="7595419" y="2934929"/>
              <a:ext cx="766916" cy="3834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EF09E95-9538-4DC4-BB59-D77E1B09FC4F}"/>
                </a:ext>
              </a:extLst>
            </p:cNvPr>
            <p:cNvSpPr/>
            <p:nvPr/>
          </p:nvSpPr>
          <p:spPr>
            <a:xfrm>
              <a:off x="7978877" y="5073445"/>
              <a:ext cx="884904" cy="4977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975154B-D58C-4C3D-9C2E-4583A262F200}"/>
                </a:ext>
              </a:extLst>
            </p:cNvPr>
            <p:cNvSpPr/>
            <p:nvPr/>
          </p:nvSpPr>
          <p:spPr>
            <a:xfrm>
              <a:off x="10160014" y="3244642"/>
              <a:ext cx="766916" cy="1039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69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820875B-1588-4A36-A0B9-7DDB06659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8E5EABF-6C83-434F-9E26-0534F28F1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031FD0-4AB8-4A9F-86AB-23037F04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32</a:t>
            </a:fld>
            <a:r>
              <a:rPr lang="zh-TW" altLang="en-US"/>
              <a:t>
            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5B328C-8D47-4674-BED7-2F48444884C5}"/>
              </a:ext>
            </a:extLst>
          </p:cNvPr>
          <p:cNvSpPr/>
          <p:nvPr/>
        </p:nvSpPr>
        <p:spPr>
          <a:xfrm>
            <a:off x="2373735" y="2505670"/>
            <a:ext cx="744452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 </a:t>
            </a:r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Listening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77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B8F5477-AC21-48C5-9913-D6183182C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User can control the robot by smartphone and select the object which you want to fetch, then the robot will fetch the object.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8B1A0EE-FDE7-4283-BEC0-292442DF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Introduction </a:t>
            </a:r>
            <a:br>
              <a:rPr lang="en-US" altLang="zh-TW" dirty="0"/>
            </a:br>
            <a:r>
              <a:rPr lang="en-US" altLang="zh-TW" dirty="0"/>
              <a:t>Purpose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BA08C4-3B33-4145-A81B-E2326E70B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4</a:t>
            </a:fld>
            <a:r>
              <a:rPr lang="zh-TW" altLang="en-US"/>
              <a:t>
           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5DA037-4A22-451A-9F60-AC1B6E357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41" y="2353831"/>
            <a:ext cx="67818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4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D8E9B9D-548D-4016-AFBB-82597102E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7D71A49-DDD5-43A2-828B-E8D9E6A08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Introduction(</a:t>
            </a:r>
            <a:r>
              <a:rPr lang="en-US" altLang="zh-TW" dirty="0" err="1"/>
              <a:t>conti</a:t>
            </a:r>
            <a:r>
              <a:rPr lang="en-US" altLang="zh-TW" dirty="0"/>
              <a:t>.)</a:t>
            </a:r>
            <a:br>
              <a:rPr lang="en-US" altLang="zh-TW" dirty="0"/>
            </a:br>
            <a:r>
              <a:rPr lang="en-US" altLang="zh-TW" dirty="0"/>
              <a:t>System structure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B6E726-B053-4AC6-BDB5-C8458A50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5</a:t>
            </a:fld>
            <a:r>
              <a:rPr lang="zh-TW" altLang="en-US"/>
              <a:t>
            </a:t>
            </a:r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48D5BE8-A4B1-4DFE-82EE-9CEABB980DB5}"/>
              </a:ext>
            </a:extLst>
          </p:cNvPr>
          <p:cNvGrpSpPr/>
          <p:nvPr/>
        </p:nvGrpSpPr>
        <p:grpSpPr>
          <a:xfrm>
            <a:off x="2231669" y="1560858"/>
            <a:ext cx="8853913" cy="4547009"/>
            <a:chOff x="1400646" y="2051937"/>
            <a:chExt cx="8853913" cy="454700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3AB83FA-9EB3-4951-82F4-216D4B7755B3}"/>
                </a:ext>
              </a:extLst>
            </p:cNvPr>
            <p:cNvGrpSpPr/>
            <p:nvPr/>
          </p:nvGrpSpPr>
          <p:grpSpPr>
            <a:xfrm>
              <a:off x="1400646" y="2051937"/>
              <a:ext cx="7429701" cy="2446920"/>
              <a:chOff x="1260817" y="2613352"/>
              <a:chExt cx="7429701" cy="24469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56EA2822-8575-4243-992F-7498E2123DBB}"/>
                  </a:ext>
                </a:extLst>
              </p:cNvPr>
              <p:cNvGrpSpPr/>
              <p:nvPr/>
            </p:nvGrpSpPr>
            <p:grpSpPr>
              <a:xfrm>
                <a:off x="1260817" y="2613352"/>
                <a:ext cx="7429701" cy="2446920"/>
                <a:chOff x="1260817" y="2711006"/>
                <a:chExt cx="7429701" cy="2446920"/>
              </a:xfrm>
            </p:grpSpPr>
            <p:grpSp>
              <p:nvGrpSpPr>
                <p:cNvPr id="13" name="群組 12">
                  <a:extLst>
                    <a:ext uri="{FF2B5EF4-FFF2-40B4-BE49-F238E27FC236}">
                      <a16:creationId xmlns:a16="http://schemas.microsoft.com/office/drawing/2014/main" id="{8CBC27B5-45B7-44B4-A702-DD157463F627}"/>
                    </a:ext>
                  </a:extLst>
                </p:cNvPr>
                <p:cNvGrpSpPr/>
                <p:nvPr/>
              </p:nvGrpSpPr>
              <p:grpSpPr>
                <a:xfrm>
                  <a:off x="1260817" y="2711006"/>
                  <a:ext cx="7429701" cy="2446920"/>
                  <a:chOff x="1155447" y="2604474"/>
                  <a:chExt cx="7429701" cy="2446920"/>
                </a:xfrm>
              </p:grpSpPr>
              <p:grpSp>
                <p:nvGrpSpPr>
                  <p:cNvPr id="16" name="群組 15">
                    <a:extLst>
                      <a:ext uri="{FF2B5EF4-FFF2-40B4-BE49-F238E27FC236}">
                        <a16:creationId xmlns:a16="http://schemas.microsoft.com/office/drawing/2014/main" id="{3781370A-971D-4323-B850-5AC10719E2D6}"/>
                      </a:ext>
                    </a:extLst>
                  </p:cNvPr>
                  <p:cNvGrpSpPr/>
                  <p:nvPr/>
                </p:nvGrpSpPr>
                <p:grpSpPr>
                  <a:xfrm>
                    <a:off x="1155447" y="2604474"/>
                    <a:ext cx="4481874" cy="2446920"/>
                    <a:chOff x="1216445" y="2160589"/>
                    <a:chExt cx="5064841" cy="3166377"/>
                  </a:xfrm>
                </p:grpSpPr>
                <p:grpSp>
                  <p:nvGrpSpPr>
                    <p:cNvPr id="19" name="群組 18">
                      <a:extLst>
                        <a:ext uri="{FF2B5EF4-FFF2-40B4-BE49-F238E27FC236}">
                          <a16:creationId xmlns:a16="http://schemas.microsoft.com/office/drawing/2014/main" id="{E09E2A20-5E05-452D-8A5E-BC9AD015DD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16445" y="3784979"/>
                      <a:ext cx="4781901" cy="1541987"/>
                      <a:chOff x="1475265" y="2792027"/>
                      <a:chExt cx="7181850" cy="2286000"/>
                    </a:xfrm>
                  </p:grpSpPr>
                  <p:pic>
                    <p:nvPicPr>
                      <p:cNvPr id="22" name="圖片 21">
                        <a:extLst>
                          <a:ext uri="{FF2B5EF4-FFF2-40B4-BE49-F238E27FC236}">
                            <a16:creationId xmlns:a16="http://schemas.microsoft.com/office/drawing/2014/main" id="{9BDBC2CB-6819-4208-A6CC-23AFF5AC6DE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75265" y="2792027"/>
                        <a:ext cx="7181850" cy="22860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3" name="矩形 22">
                        <a:extLst>
                          <a:ext uri="{FF2B5EF4-FFF2-40B4-BE49-F238E27FC236}">
                            <a16:creationId xmlns:a16="http://schemas.microsoft.com/office/drawing/2014/main" id="{15D95190-6A69-49E8-94DA-6EFFE588BE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52404" y="4509856"/>
                        <a:ext cx="1722268" cy="3817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pic>
                  <p:nvPicPr>
                    <p:cNvPr id="20" name="圖片 19">
                      <a:extLst>
                        <a:ext uri="{FF2B5EF4-FFF2-40B4-BE49-F238E27FC236}">
                          <a16:creationId xmlns:a16="http://schemas.microsoft.com/office/drawing/2014/main" id="{5008F651-F92F-4B02-A8D3-47B40355393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4007400" y="2160589"/>
                      <a:ext cx="2273886" cy="91243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1" name="箭號: 向下 20">
                      <a:extLst>
                        <a:ext uri="{FF2B5EF4-FFF2-40B4-BE49-F238E27FC236}">
                          <a16:creationId xmlns:a16="http://schemas.microsoft.com/office/drawing/2014/main" id="{07DC7DE9-6666-4EE8-8C93-0750B4C3A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7645" y="3244789"/>
                      <a:ext cx="373396" cy="652508"/>
                    </a:xfrm>
                    <a:prstGeom prst="downArrow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pic>
                <p:nvPicPr>
                  <p:cNvPr id="17" name="圖片 16">
                    <a:extLst>
                      <a:ext uri="{FF2B5EF4-FFF2-40B4-BE49-F238E27FC236}">
                        <a16:creationId xmlns:a16="http://schemas.microsoft.com/office/drawing/2014/main" id="{933CACC7-FD14-49E0-BB40-C0646BDFE2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7279544" y="3777281"/>
                    <a:ext cx="1305604" cy="977943"/>
                  </a:xfrm>
                  <a:prstGeom prst="rect">
                    <a:avLst/>
                  </a:prstGeom>
                </p:spPr>
              </p:pic>
              <p:sp>
                <p:nvSpPr>
                  <p:cNvPr id="18" name="箭號: 左-右雙向 17">
                    <a:extLst>
                      <a:ext uri="{FF2B5EF4-FFF2-40B4-BE49-F238E27FC236}">
                        <a16:creationId xmlns:a16="http://schemas.microsoft.com/office/drawing/2014/main" id="{35F04405-4AEF-4F27-B29C-FF383ECE1A45}"/>
                      </a:ext>
                    </a:extLst>
                  </p:cNvPr>
                  <p:cNvSpPr/>
                  <p:nvPr/>
                </p:nvSpPr>
                <p:spPr>
                  <a:xfrm>
                    <a:off x="5912908" y="4261281"/>
                    <a:ext cx="1060561" cy="283079"/>
                  </a:xfrm>
                  <a:prstGeom prst="leftRightArrow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2B403855-7280-451A-8E7B-9D07781BD187}"/>
                    </a:ext>
                  </a:extLst>
                </p:cNvPr>
                <p:cNvSpPr txBox="1"/>
                <p:nvPr/>
              </p:nvSpPr>
              <p:spPr>
                <a:xfrm>
                  <a:off x="5431585" y="3998481"/>
                  <a:ext cx="22339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TCP communication</a:t>
                  </a:r>
                  <a:endParaRPr lang="zh-TW" altLang="en-US" dirty="0"/>
                </a:p>
              </p:txBody>
            </p:sp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B589188E-4C25-48E3-AC1A-AB49EEFA3F00}"/>
                    </a:ext>
                  </a:extLst>
                </p:cNvPr>
                <p:cNvSpPr txBox="1"/>
                <p:nvPr/>
              </p:nvSpPr>
              <p:spPr>
                <a:xfrm>
                  <a:off x="3087438" y="3629149"/>
                  <a:ext cx="1375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RGB-D Data</a:t>
                  </a:r>
                  <a:endParaRPr lang="zh-TW" altLang="en-US" dirty="0"/>
                </a:p>
              </p:txBody>
            </p:sp>
          </p:grp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BC4D741-350C-4E78-9067-D394D83AFB03}"/>
                  </a:ext>
                </a:extLst>
              </p:cNvPr>
              <p:cNvSpPr txBox="1"/>
              <p:nvPr/>
            </p:nvSpPr>
            <p:spPr>
              <a:xfrm>
                <a:off x="5869251" y="4639491"/>
                <a:ext cx="13586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Commands</a:t>
                </a:r>
                <a:endParaRPr lang="zh-TW" altLang="en-US" dirty="0"/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1AC94D2-D5A5-4151-9500-CF14D80907D5}"/>
                </a:ext>
              </a:extLst>
            </p:cNvPr>
            <p:cNvGrpSpPr/>
            <p:nvPr/>
          </p:nvGrpSpPr>
          <p:grpSpPr>
            <a:xfrm>
              <a:off x="3620672" y="2404493"/>
              <a:ext cx="6633887" cy="4194453"/>
              <a:chOff x="3620672" y="2404493"/>
              <a:chExt cx="6633887" cy="4194453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33CEAA0D-2B74-4665-9203-4B53F97C5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339317" y="5056441"/>
                <a:ext cx="1404664" cy="1542505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8F586077-1CC0-42D9-9552-D8E3DE835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620672" y="4266328"/>
                <a:ext cx="2955869" cy="992928"/>
              </a:xfrm>
              <a:prstGeom prst="rect">
                <a:avLst/>
              </a:prstGeom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09ACE5AE-6E40-45A4-9FCA-DC0A1AEC1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111434" y="2404493"/>
                <a:ext cx="2143125" cy="2143125"/>
              </a:xfrm>
              <a:prstGeom prst="rect">
                <a:avLst/>
              </a:prstGeom>
            </p:spPr>
          </p:pic>
        </p:grpSp>
      </p:grpSp>
      <p:pic>
        <p:nvPicPr>
          <p:cNvPr id="24" name="Google Shape;151;p19">
            <a:extLst>
              <a:ext uri="{FF2B5EF4-FFF2-40B4-BE49-F238E27FC236}">
                <a16:creationId xmlns:a16="http://schemas.microsoft.com/office/drawing/2014/main" id="{F4E27D5B-469F-4DAD-9203-FA3FA8CAA7B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59694" y="4056539"/>
            <a:ext cx="1828800" cy="1734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898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87380E-8566-4BA4-9990-9E8ACDCE0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four </a:t>
            </a:r>
            <a:r>
              <a:rPr lang="en-US" altLang="zh-TW" dirty="0" err="1"/>
              <a:t>Mecanum</a:t>
            </a:r>
            <a:r>
              <a:rPr lang="en-US" altLang="zh-TW" dirty="0"/>
              <a:t> wheels and some motors as the moving system.  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F84CAFA-09E1-4BAF-9F4F-496CE877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Introduction(</a:t>
            </a:r>
            <a:r>
              <a:rPr lang="en-US" altLang="zh-TW" dirty="0" err="1"/>
              <a:t>conti</a:t>
            </a:r>
            <a:r>
              <a:rPr lang="en-US" altLang="zh-TW" dirty="0"/>
              <a:t>.)</a:t>
            </a:r>
            <a:br>
              <a:rPr lang="en-US" altLang="zh-TW" dirty="0"/>
            </a:br>
            <a:r>
              <a:rPr lang="en-US" altLang="zh-TW" dirty="0"/>
              <a:t>Mobile platform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5EDE68-8886-441F-A63D-21D53552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6</a:t>
            </a:fld>
            <a:r>
              <a:rPr lang="zh-TW" altLang="en-US"/>
              <a:t>
           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E11473-9FFF-44E2-8F86-07073E4C3C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21" y="2142324"/>
            <a:ext cx="3022408" cy="402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8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FC3E61A-26A9-4E21-ACC6-B930DBB19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6"/>
                </a:solidFill>
              </a:rPr>
              <a:t>1.Introduction</a:t>
            </a:r>
          </a:p>
          <a:p>
            <a:r>
              <a:rPr lang="en-US" altLang="zh-TW" dirty="0">
                <a:solidFill>
                  <a:schemeClr val="tx2"/>
                </a:solidFill>
              </a:rPr>
              <a:t>2.Assistant fetching robot design</a:t>
            </a:r>
          </a:p>
          <a:p>
            <a:r>
              <a:rPr lang="en-US" altLang="zh-TW" dirty="0">
                <a:solidFill>
                  <a:schemeClr val="accent6"/>
                </a:solidFill>
              </a:rPr>
              <a:t>3.Experiment results</a:t>
            </a:r>
          </a:p>
          <a:p>
            <a:r>
              <a:rPr lang="en-US" altLang="zh-TW" dirty="0">
                <a:solidFill>
                  <a:schemeClr val="accent6"/>
                </a:solidFill>
              </a:rPr>
              <a:t>4.Conclusion</a:t>
            </a:r>
          </a:p>
          <a:p>
            <a:r>
              <a:rPr lang="en-US" altLang="zh-TW" dirty="0">
                <a:solidFill>
                  <a:schemeClr val="accent6"/>
                </a:solidFill>
              </a:rPr>
              <a:t>5.Future Work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13C99A2-DB04-4A16-90DB-B30507A4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18EF1D-471D-4DB8-9E7A-EBB6A18C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7</a:t>
            </a:fld>
            <a:r>
              <a:rPr lang="zh-TW" altLang="en-US"/>
              <a:t>
          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517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0FD288C-3180-4AAA-A014-85819C66F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43C5CB8-9E42-4F0F-8EAA-4A345A59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Assistant fetching robot design</a:t>
            </a:r>
            <a:br>
              <a:rPr lang="en-US" altLang="zh-TW" dirty="0"/>
            </a:br>
            <a:r>
              <a:rPr lang="en-US" altLang="zh-TW" dirty="0"/>
              <a:t>Mobile platform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81A540-5075-4AF7-81E6-21B56B5D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8</a:t>
            </a:fld>
            <a:r>
              <a:rPr lang="zh-TW" altLang="en-US"/>
              <a:t>
            </a:t>
            </a:r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28E2DB5-E145-4A49-92F5-0E747C69B7B9}"/>
              </a:ext>
            </a:extLst>
          </p:cNvPr>
          <p:cNvGrpSpPr/>
          <p:nvPr/>
        </p:nvGrpSpPr>
        <p:grpSpPr>
          <a:xfrm>
            <a:off x="2365367" y="1730828"/>
            <a:ext cx="7072547" cy="4032657"/>
            <a:chOff x="127975" y="1442025"/>
            <a:chExt cx="10269643" cy="5955275"/>
          </a:xfrm>
        </p:grpSpPr>
        <p:pic>
          <p:nvPicPr>
            <p:cNvPr id="6" name="Google Shape;159;p20">
              <a:extLst>
                <a:ext uri="{FF2B5EF4-FFF2-40B4-BE49-F238E27FC236}">
                  <a16:creationId xmlns:a16="http://schemas.microsoft.com/office/drawing/2014/main" id="{308B24B6-3CED-472A-B6E2-A52D8F0176E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054775" y="1442025"/>
              <a:ext cx="4367200" cy="59552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" name="Google Shape;160;p20">
              <a:extLst>
                <a:ext uri="{FF2B5EF4-FFF2-40B4-BE49-F238E27FC236}">
                  <a16:creationId xmlns:a16="http://schemas.microsoft.com/office/drawing/2014/main" id="{7C58994C-6DED-4ACA-8C6A-84742AA07CF5}"/>
                </a:ext>
              </a:extLst>
            </p:cNvPr>
            <p:cNvCxnSpPr/>
            <p:nvPr/>
          </p:nvCxnSpPr>
          <p:spPr>
            <a:xfrm rot="10800000">
              <a:off x="1922200" y="2213250"/>
              <a:ext cx="3269700" cy="5199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53D94ED7-85F2-492B-AC63-1CA5E5EF1D9B}"/>
                </a:ext>
              </a:extLst>
            </p:cNvPr>
            <p:cNvGrpSpPr/>
            <p:nvPr/>
          </p:nvGrpSpPr>
          <p:grpSpPr>
            <a:xfrm>
              <a:off x="127975" y="1626525"/>
              <a:ext cx="1928199" cy="1760475"/>
              <a:chOff x="127975" y="1626525"/>
              <a:chExt cx="1928199" cy="1760475"/>
            </a:xfrm>
          </p:grpSpPr>
          <p:sp>
            <p:nvSpPr>
              <p:cNvPr id="17" name="Google Shape;162;p20">
                <a:extLst>
                  <a:ext uri="{FF2B5EF4-FFF2-40B4-BE49-F238E27FC236}">
                    <a16:creationId xmlns:a16="http://schemas.microsoft.com/office/drawing/2014/main" id="{B803A2CA-D827-43C4-94B2-AE6AA4FFE7B4}"/>
                  </a:ext>
                </a:extLst>
              </p:cNvPr>
              <p:cNvSpPr/>
              <p:nvPr/>
            </p:nvSpPr>
            <p:spPr>
              <a:xfrm>
                <a:off x="245423" y="1660024"/>
                <a:ext cx="1810751" cy="1726976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3;p20">
                <a:extLst>
                  <a:ext uri="{FF2B5EF4-FFF2-40B4-BE49-F238E27FC236}">
                    <a16:creationId xmlns:a16="http://schemas.microsoft.com/office/drawing/2014/main" id="{6453CC58-98CC-4CFE-9447-ECD15DCE1D9C}"/>
                  </a:ext>
                </a:extLst>
              </p:cNvPr>
              <p:cNvSpPr txBox="1"/>
              <p:nvPr/>
            </p:nvSpPr>
            <p:spPr>
              <a:xfrm>
                <a:off x="127975" y="1626525"/>
                <a:ext cx="1911600" cy="10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/>
                  <a:t>L298N:</a:t>
                </a:r>
                <a:endParaRPr sz="24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/>
                  <a:t>Motor driver</a:t>
                </a:r>
                <a:endParaRPr sz="2400"/>
              </a:p>
            </p:txBody>
          </p:sp>
        </p:grpSp>
        <p:cxnSp>
          <p:nvCxnSpPr>
            <p:cNvPr id="9" name="Google Shape;164;p20">
              <a:extLst>
                <a:ext uri="{FF2B5EF4-FFF2-40B4-BE49-F238E27FC236}">
                  <a16:creationId xmlns:a16="http://schemas.microsoft.com/office/drawing/2014/main" id="{AEC3CC28-624A-4DCA-B3CA-D87879C3E7F1}"/>
                </a:ext>
              </a:extLst>
            </p:cNvPr>
            <p:cNvCxnSpPr/>
            <p:nvPr/>
          </p:nvCxnSpPr>
          <p:spPr>
            <a:xfrm flipH="1">
              <a:off x="1922075" y="3387075"/>
              <a:ext cx="3336900" cy="804900"/>
            </a:xfrm>
            <a:prstGeom prst="straightConnector1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63E870-5DC5-4A8A-B49D-70B9477E9EDE}"/>
                </a:ext>
              </a:extLst>
            </p:cNvPr>
            <p:cNvGrpSpPr/>
            <p:nvPr/>
          </p:nvGrpSpPr>
          <p:grpSpPr>
            <a:xfrm>
              <a:off x="295724" y="3856574"/>
              <a:ext cx="1693476" cy="1475475"/>
              <a:chOff x="295724" y="3856574"/>
              <a:chExt cx="1693476" cy="1475475"/>
            </a:xfrm>
          </p:grpSpPr>
          <p:sp>
            <p:nvSpPr>
              <p:cNvPr id="15" name="Google Shape;165;p20">
                <a:extLst>
                  <a:ext uri="{FF2B5EF4-FFF2-40B4-BE49-F238E27FC236}">
                    <a16:creationId xmlns:a16="http://schemas.microsoft.com/office/drawing/2014/main" id="{5B997B9D-F436-4739-9766-330A379015FA}"/>
                  </a:ext>
                </a:extLst>
              </p:cNvPr>
              <p:cNvSpPr/>
              <p:nvPr/>
            </p:nvSpPr>
            <p:spPr>
              <a:xfrm>
                <a:off x="295724" y="3856574"/>
                <a:ext cx="1693475" cy="1475475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;p20">
                <a:extLst>
                  <a:ext uri="{FF2B5EF4-FFF2-40B4-BE49-F238E27FC236}">
                    <a16:creationId xmlns:a16="http://schemas.microsoft.com/office/drawing/2014/main" id="{2109B2E3-FAFA-4EAC-81E7-CA37AD32A95C}"/>
                  </a:ext>
                </a:extLst>
              </p:cNvPr>
              <p:cNvSpPr txBox="1"/>
              <p:nvPr/>
            </p:nvSpPr>
            <p:spPr>
              <a:xfrm>
                <a:off x="312500" y="3973950"/>
                <a:ext cx="1676700" cy="88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/>
                  <a:t>Main board</a:t>
                </a:r>
                <a:endParaRPr sz="2400"/>
              </a:p>
            </p:txBody>
          </p:sp>
        </p:grpSp>
        <p:cxnSp>
          <p:nvCxnSpPr>
            <p:cNvPr id="11" name="Google Shape;167;p20">
              <a:extLst>
                <a:ext uri="{FF2B5EF4-FFF2-40B4-BE49-F238E27FC236}">
                  <a16:creationId xmlns:a16="http://schemas.microsoft.com/office/drawing/2014/main" id="{379BC90B-E6DF-4768-BEE5-600DF95655E6}"/>
                </a:ext>
              </a:extLst>
            </p:cNvPr>
            <p:cNvCxnSpPr/>
            <p:nvPr/>
          </p:nvCxnSpPr>
          <p:spPr>
            <a:xfrm>
              <a:off x="6348875" y="2800200"/>
              <a:ext cx="2263800" cy="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AAC630BC-387E-47FA-A9D6-E0AA2D188852}"/>
                </a:ext>
              </a:extLst>
            </p:cNvPr>
            <p:cNvGrpSpPr/>
            <p:nvPr/>
          </p:nvGrpSpPr>
          <p:grpSpPr>
            <a:xfrm>
              <a:off x="8545451" y="2364250"/>
              <a:ext cx="1852167" cy="1218050"/>
              <a:chOff x="8545451" y="2364250"/>
              <a:chExt cx="1852167" cy="1218050"/>
            </a:xfrm>
          </p:grpSpPr>
          <p:sp>
            <p:nvSpPr>
              <p:cNvPr id="13" name="Google Shape;168;p20">
                <a:extLst>
                  <a:ext uri="{FF2B5EF4-FFF2-40B4-BE49-F238E27FC236}">
                    <a16:creationId xmlns:a16="http://schemas.microsoft.com/office/drawing/2014/main" id="{6FB5341A-42FB-44F5-BD34-1EB9A1724D49}"/>
                  </a:ext>
                </a:extLst>
              </p:cNvPr>
              <p:cNvSpPr/>
              <p:nvPr/>
            </p:nvSpPr>
            <p:spPr>
              <a:xfrm>
                <a:off x="8545451" y="2364250"/>
                <a:ext cx="1589156" cy="12072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9;p20">
                <a:extLst>
                  <a:ext uri="{FF2B5EF4-FFF2-40B4-BE49-F238E27FC236}">
                    <a16:creationId xmlns:a16="http://schemas.microsoft.com/office/drawing/2014/main" id="{6364B83A-A0A7-4236-9696-20BA3C988EF5}"/>
                  </a:ext>
                </a:extLst>
              </p:cNvPr>
              <p:cNvSpPr txBox="1"/>
              <p:nvPr/>
            </p:nvSpPr>
            <p:spPr>
              <a:xfrm>
                <a:off x="8629275" y="2498401"/>
                <a:ext cx="1768343" cy="1083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Motor</a:t>
                </a:r>
                <a:endParaRPr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102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3AB23E3-D24E-4184-BD3F-A71E4008B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108BBCC-57E8-47BF-8518-595D4E9A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Assistant fetching robot design(</a:t>
            </a:r>
            <a:r>
              <a:rPr lang="en-US" altLang="zh-TW" dirty="0" err="1"/>
              <a:t>conti</a:t>
            </a:r>
            <a:r>
              <a:rPr lang="en-US" altLang="zh-TW" dirty="0"/>
              <a:t>.)</a:t>
            </a:r>
            <a:br>
              <a:rPr lang="en-US" altLang="zh-TW" dirty="0"/>
            </a:br>
            <a:r>
              <a:rPr lang="en-US" altLang="zh-TW" dirty="0"/>
              <a:t>Methods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22EE7D-6444-49B0-977E-5B051FD55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/>
              <a:t>
            </a:t>
            </a:r>
            <a:fld id="{0FF54DE5-C571-48E8-A5BC-B369434E2F44}" type="slidenum">
              <a:rPr lang="en-US" altLang="zh-TW" sz="2400" smtClean="0"/>
              <a:pPr/>
              <a:t>9</a:t>
            </a:fld>
            <a:r>
              <a:rPr lang="zh-TW" altLang="en-US"/>
              <a:t>
           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F82C0D-CB9D-4485-9362-9F18687B1DA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6662" y="1779432"/>
            <a:ext cx="5557157" cy="20434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CEC295E-D162-4441-A863-6FF645ADCF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9433" y="3822853"/>
            <a:ext cx="5771616" cy="256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3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spDef>
      <a:spPr>
        <a:solidFill>
          <a:schemeClr val="accent5">
            <a:lumMod val="20000"/>
            <a:lumOff val="80000"/>
          </a:schemeClr>
        </a:solidFill>
      </a:spPr>
      <a:bodyPr rtlCol="0" anchor="ctr"/>
      <a:lstStyle>
        <a:defPPr algn="ctr">
          <a:defRPr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ademicLiterature_16x9_TP103431361" id="{0350C13D-CD69-4AE7-A62B-E1E1B310F3FC}" vid="{33C3DF95-7585-4D3D-AC22-31C586247C51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0</TotalTime>
  <Words>799</Words>
  <Application>Microsoft Office PowerPoint</Application>
  <PresentationFormat>寬螢幕</PresentationFormat>
  <Paragraphs>149</Paragraphs>
  <Slides>32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7" baseType="lpstr">
      <vt:lpstr>Arial</vt:lpstr>
      <vt:lpstr>Euphemia</vt:lpstr>
      <vt:lpstr>Times New Roman</vt:lpstr>
      <vt:lpstr>Wingdings</vt:lpstr>
      <vt:lpstr>Academic Literature 16x9</vt:lpstr>
      <vt:lpstr>Deep-Learning-Based Assistant Fetching Robot</vt:lpstr>
      <vt:lpstr>Outline</vt:lpstr>
      <vt:lpstr>PowerPoint 簡報</vt:lpstr>
      <vt:lpstr>Introduction  Purpose</vt:lpstr>
      <vt:lpstr>Introduction(conti.) System structure</vt:lpstr>
      <vt:lpstr>Introduction(conti.) Mobile platform</vt:lpstr>
      <vt:lpstr>PowerPoint 簡報</vt:lpstr>
      <vt:lpstr>Assistant fetching robot design Mobile platform</vt:lpstr>
      <vt:lpstr>Assistant fetching robot design(conti.) Methods</vt:lpstr>
      <vt:lpstr>Assistant fetching robot design(conti.) Moving status(forward &amp; backward)</vt:lpstr>
      <vt:lpstr>Assistant fetching robot design(conti.) Moving status(clockwise &amp; counter clockwise)</vt:lpstr>
      <vt:lpstr>Assistant fetching robot design(conti.) Moving status(leftpar &amp; rightpar)</vt:lpstr>
      <vt:lpstr>Assistant fetching robot design(conti.) Kinect and Deep-Learning algorithm to find the best grasp</vt:lpstr>
      <vt:lpstr>Assistant fetching robot design(conti.) Kinect</vt:lpstr>
      <vt:lpstr>Assistant fetching robot design(conti.) Kinect and Deep-Learning algorithm to find the best grasp</vt:lpstr>
      <vt:lpstr>Assistant fetching robot design(conti.) YOLO</vt:lpstr>
      <vt:lpstr>Assistant fetching robot design(conti.) Kinect and Deep-Learning algorithm to find the best grasp</vt:lpstr>
      <vt:lpstr>Assistant fetching robot design(conti.) Deep-Learning algorithm</vt:lpstr>
      <vt:lpstr>Assistant fetching robot design(conti.) Training Data Preprocessing</vt:lpstr>
      <vt:lpstr>Assistant fetching robot design(conti.) Training Result</vt:lpstr>
      <vt:lpstr>Assistant fetching robot design(conti.) Prediction Result</vt:lpstr>
      <vt:lpstr>Assistant fetching robot design(conti.) Kinect and Deep-Learning algorithm to find the best grasp</vt:lpstr>
      <vt:lpstr>Assistant fetching robot design(conti.)  Robotic arm control</vt:lpstr>
      <vt:lpstr>PowerPoint 簡報</vt:lpstr>
      <vt:lpstr>Experiment results APP</vt:lpstr>
      <vt:lpstr>Experiment results(conti.) Mobile platform</vt:lpstr>
      <vt:lpstr>Experiment results(conti.) Niryo-one 6-Axes Robotic Arm</vt:lpstr>
      <vt:lpstr>Outline</vt:lpstr>
      <vt:lpstr>Conclusion</vt:lpstr>
      <vt:lpstr>PowerPoint 簡報</vt:lpstr>
      <vt:lpstr>Future Work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2016-01-22T06:47:12Z</dcterms:created>
  <dcterms:modified xsi:type="dcterms:W3CDTF">2020-06-26T08:39:28Z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TC034313809991</vt:lpwstr>
  </property>
</Properties>
</file>